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21" r:id="rId2"/>
    <p:sldId id="269" r:id="rId3"/>
    <p:sldId id="256" r:id="rId4"/>
    <p:sldId id="322" r:id="rId5"/>
    <p:sldId id="323" r:id="rId6"/>
    <p:sldId id="260" r:id="rId7"/>
    <p:sldId id="268" r:id="rId8"/>
    <p:sldId id="257" r:id="rId9"/>
    <p:sldId id="258" r:id="rId10"/>
    <p:sldId id="259" r:id="rId11"/>
    <p:sldId id="271" r:id="rId12"/>
    <p:sldId id="329" r:id="rId13"/>
    <p:sldId id="335" r:id="rId14"/>
    <p:sldId id="336" r:id="rId15"/>
    <p:sldId id="337" r:id="rId16"/>
    <p:sldId id="338" r:id="rId17"/>
    <p:sldId id="265" r:id="rId18"/>
    <p:sldId id="339" r:id="rId19"/>
    <p:sldId id="274" r:id="rId20"/>
    <p:sldId id="276" r:id="rId21"/>
    <p:sldId id="275" r:id="rId22"/>
    <p:sldId id="340" r:id="rId23"/>
    <p:sldId id="277" r:id="rId24"/>
    <p:sldId id="266" r:id="rId25"/>
    <p:sldId id="352" r:id="rId26"/>
    <p:sldId id="333" r:id="rId27"/>
    <p:sldId id="330" r:id="rId28"/>
    <p:sldId id="348" r:id="rId29"/>
    <p:sldId id="331" r:id="rId30"/>
    <p:sldId id="350" r:id="rId31"/>
    <p:sldId id="332" r:id="rId32"/>
    <p:sldId id="349" r:id="rId33"/>
    <p:sldId id="351" r:id="rId34"/>
    <p:sldId id="278" r:id="rId35"/>
    <p:sldId id="342" r:id="rId36"/>
    <p:sldId id="341" r:id="rId37"/>
    <p:sldId id="273" r:id="rId38"/>
    <p:sldId id="272" r:id="rId39"/>
    <p:sldId id="343" r:id="rId40"/>
    <p:sldId id="334" r:id="rId41"/>
    <p:sldId id="345" r:id="rId42"/>
    <p:sldId id="344" r:id="rId43"/>
    <p:sldId id="346" r:id="rId44"/>
    <p:sldId id="347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/>
    <p:restoredTop sz="93807"/>
  </p:normalViewPr>
  <p:slideViewPr>
    <p:cSldViewPr snapToGrid="0" snapToObjects="1">
      <p:cViewPr>
        <p:scale>
          <a:sx n="77" d="100"/>
          <a:sy n="77" d="100"/>
        </p:scale>
        <p:origin x="1168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6FB6C-4904-0F4D-97DA-212A5D83EA60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01C9C-B33F-7042-AA81-E85D2922CF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956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6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9" name="Shape 4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65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1427F-DBA0-C64A-9348-BC7A157CC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029B23-1925-044C-9A42-92BB59DA2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CB356C-42DB-5C44-9926-31A80619E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DCF452-DFD7-4545-966D-60BE5297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CDC522-4873-E14F-ABB6-BC4BDD7E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1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8903E-38EF-B042-B6FE-902C3ABE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CB4B92-0E46-AB40-B0E7-78E217B0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75250-B1B6-5545-9D22-E972979C0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1FAB6-AA19-0542-83D0-BAE60C58B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1790FC-508E-F54C-894D-4F3C6092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3386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1B32EC-8706-424D-B740-27AFF6AF8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1BA62C-9D45-5844-980C-9EFA20EAD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259CC3-CB29-0B49-B0AA-36B66F44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41ED63-78BE-3D41-8145-14B3217C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F4AF4-449F-6242-A0EF-646A1ED8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874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F6B2A-1882-2F41-93FA-73824CFE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EBBCD1-4407-4544-88DC-E19222A6A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A01668-7876-B94C-8573-802A4A37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EB879C-3DD2-DE48-B10A-EAFF6ACD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BE8049-1EF1-834B-82CD-0AF94FA7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92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84728-1A1B-BE46-971B-1CC82C5D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28A5E9-3F48-9E4C-B5D8-5D68F85CC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A05C4-B47F-374D-B85B-A06E784B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5086F-D488-D54F-9529-F156647F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190332-1C76-2D4D-8B84-AB11657A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86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E6BC6-3D10-9342-831F-330D960E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1A98E-BD30-7C41-A0BE-ABD2B3479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E7566-FD97-9046-9C53-71B87BD31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E9A7D4-838F-3C4E-86FB-572325B4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D52C2A-B7A7-704B-B90A-550E08BC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BE0EFD-D772-6145-9DC4-4EE12BE6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94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1BEE1-A163-4F44-AD27-12307BFBD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7F65A6-5175-F744-88DB-19E4B487D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294FDE-497E-0F4C-B30A-8EEFDACA3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3C192F-FDAA-6C49-B374-8E42E2C5D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A2332F-EEF4-B74B-91C6-A3C6AF58D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BD1AB8-6ABE-8447-AF0C-9263E035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E07F37B-5D61-AF43-9F3B-AF04450A1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31C976-E837-8844-9E88-9FD76EB04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83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8DCCF-EEB0-5242-B851-563E8433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E0F61A-E31B-5C43-9897-F4873CD3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764250-8687-0A41-9EF9-7CC93190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2A4A94-2492-F549-9733-E6CF8EC4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84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456057-76F6-B24B-96E4-20B7DA8E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0A34F9-91E0-3C48-8FD2-8BFB2AEA6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608585-97F1-2445-A7ED-DDBB1298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484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4A68B-33B2-FA4E-9C90-C9B6ADB3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73BB3C-1406-5449-BC24-D372FC363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6CA4C2-8875-FA43-B898-C7704AA6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0305F6-7A34-5D4A-B55D-21CF6150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3ECFA5-2AC1-B344-A7B2-3B7F9410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6BF450-E6E7-3E44-A8F3-221C0D21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68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6D15D-30F9-214E-BA29-8F8EB4DE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2B5933-A353-9344-8FC6-EA6B46492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26E178-54AA-7442-9707-35C811006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66AE66-B814-5641-9084-64619E17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7703EF-9B15-794E-8432-CBF0D0B1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6313A1-AE32-9746-A70F-D072C56B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088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F9700E-F95B-0A46-B31D-8A55D4FA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1D863-A0B5-A646-8432-2DD50743C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8B8328-9907-1746-8586-F23761330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E0544-C6A9-C64A-80C2-BE0FAB83DCB6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FE0F83-F471-4840-9D98-417147A81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5D55D0-8BAE-CB43-B6A6-9B067ECD5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93E2C-8D7D-FC4A-8CFD-9B6B62B4FA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04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26.png"/><Relationship Id="rId3" Type="http://schemas.openxmlformats.org/officeDocument/2006/relationships/image" Target="../media/image17.png"/><Relationship Id="rId21" Type="http://schemas.microsoft.com/office/2007/relationships/hdphoto" Target="../media/hdphoto8.wdp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microsoft.com/office/2007/relationships/hdphoto" Target="../media/hdphoto6.wdp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4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2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26.png"/><Relationship Id="rId3" Type="http://schemas.openxmlformats.org/officeDocument/2006/relationships/image" Target="../media/image17.png"/><Relationship Id="rId21" Type="http://schemas.microsoft.com/office/2007/relationships/hdphoto" Target="../media/hdphoto8.wdp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4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2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55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12" Type="http://schemas.openxmlformats.org/officeDocument/2006/relationships/image" Target="../media/image54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矩形"/>
          <p:cNvSpPr/>
          <p:nvPr/>
        </p:nvSpPr>
        <p:spPr>
          <a:xfrm>
            <a:off x="-9721" y="282591"/>
            <a:ext cx="1878144" cy="639208"/>
          </a:xfrm>
          <a:prstGeom prst="rect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465" name="H5流程与机制"/>
          <p:cNvSpPr txBox="1"/>
          <p:nvPr/>
        </p:nvSpPr>
        <p:spPr>
          <a:xfrm>
            <a:off x="152958" y="443420"/>
            <a:ext cx="177866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sz="2000"/>
              <a:t>H5流程与机制</a:t>
            </a:r>
          </a:p>
        </p:txBody>
      </p:sp>
      <p:sp>
        <p:nvSpPr>
          <p:cNvPr id="466" name="1.首页"/>
          <p:cNvSpPr txBox="1"/>
          <p:nvPr/>
        </p:nvSpPr>
        <p:spPr>
          <a:xfrm>
            <a:off x="2334821" y="1618930"/>
            <a:ext cx="718145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sz="1600" dirty="0"/>
              <a:t>P2 </a:t>
            </a:r>
            <a:r>
              <a:rPr sz="1600" dirty="0" err="1"/>
              <a:t>首页</a:t>
            </a:r>
            <a:endParaRPr sz="1600" dirty="0"/>
          </a:p>
        </p:txBody>
      </p:sp>
      <p:sp>
        <p:nvSpPr>
          <p:cNvPr id="467" name="圆形"/>
          <p:cNvSpPr/>
          <p:nvPr/>
        </p:nvSpPr>
        <p:spPr>
          <a:xfrm>
            <a:off x="2613910" y="2366668"/>
            <a:ext cx="170388" cy="170388"/>
          </a:xfrm>
          <a:prstGeom prst="ellipse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468" name="圆形"/>
          <p:cNvSpPr/>
          <p:nvPr/>
        </p:nvSpPr>
        <p:spPr>
          <a:xfrm>
            <a:off x="5211878" y="2366668"/>
            <a:ext cx="170388" cy="170388"/>
          </a:xfrm>
          <a:prstGeom prst="ellipse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469" name="线条"/>
          <p:cNvSpPr/>
          <p:nvPr/>
        </p:nvSpPr>
        <p:spPr>
          <a:xfrm>
            <a:off x="2950250" y="2451861"/>
            <a:ext cx="2028370" cy="1"/>
          </a:xfrm>
          <a:prstGeom prst="line">
            <a:avLst/>
          </a:prstGeom>
          <a:ln w="38100">
            <a:solidFill>
              <a:srgbClr val="9292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470" name="2.测试题"/>
          <p:cNvSpPr txBox="1"/>
          <p:nvPr/>
        </p:nvSpPr>
        <p:spPr>
          <a:xfrm>
            <a:off x="4581860" y="1617289"/>
            <a:ext cx="1126912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sz="1600" dirty="0"/>
              <a:t>P5\P6\P7\P8</a:t>
            </a:r>
          </a:p>
          <a:p>
            <a:r>
              <a:rPr sz="1600" dirty="0" err="1"/>
              <a:t>测试题</a:t>
            </a:r>
            <a:endParaRPr sz="1600" dirty="0"/>
          </a:p>
        </p:txBody>
      </p:sp>
      <p:sp>
        <p:nvSpPr>
          <p:cNvPr id="471" name="（3-5道题）"/>
          <p:cNvSpPr txBox="1"/>
          <p:nvPr/>
        </p:nvSpPr>
        <p:spPr>
          <a:xfrm>
            <a:off x="4725177" y="2651345"/>
            <a:ext cx="120015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200" dirty="0"/>
              <a:t>（</a:t>
            </a:r>
            <a:r>
              <a:rPr lang="en-US" altLang="zh-CN" sz="1200" dirty="0"/>
              <a:t>4</a:t>
            </a:r>
            <a:r>
              <a:rPr sz="1200" dirty="0"/>
              <a:t>道题）</a:t>
            </a:r>
          </a:p>
        </p:txBody>
      </p:sp>
      <p:sp>
        <p:nvSpPr>
          <p:cNvPr id="472" name="圆形"/>
          <p:cNvSpPr/>
          <p:nvPr/>
        </p:nvSpPr>
        <p:spPr>
          <a:xfrm>
            <a:off x="7151013" y="2366668"/>
            <a:ext cx="170388" cy="170388"/>
          </a:xfrm>
          <a:prstGeom prst="ellipse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473" name="线条"/>
          <p:cNvSpPr/>
          <p:nvPr/>
        </p:nvSpPr>
        <p:spPr>
          <a:xfrm>
            <a:off x="5510018" y="2451861"/>
            <a:ext cx="1407736" cy="0"/>
          </a:xfrm>
          <a:prstGeom prst="line">
            <a:avLst/>
          </a:prstGeom>
          <a:ln w="38100">
            <a:solidFill>
              <a:srgbClr val="9292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474" name="3.测试结果页"/>
          <p:cNvSpPr txBox="1"/>
          <p:nvPr/>
        </p:nvSpPr>
        <p:spPr>
          <a:xfrm>
            <a:off x="6446540" y="1620345"/>
            <a:ext cx="133369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sz="1600" dirty="0"/>
              <a:t>P</a:t>
            </a:r>
            <a:r>
              <a:rPr lang="en-US" altLang="zh-CN" sz="1600" dirty="0"/>
              <a:t>9</a:t>
            </a:r>
            <a:r>
              <a:rPr lang="en-US" sz="1600" dirty="0"/>
              <a:t> </a:t>
            </a:r>
            <a:r>
              <a:rPr sz="1600" dirty="0" err="1"/>
              <a:t>测试结果页</a:t>
            </a:r>
            <a:endParaRPr sz="1600" dirty="0"/>
          </a:p>
        </p:txBody>
      </p:sp>
      <p:sp>
        <p:nvSpPr>
          <p:cNvPr id="475" name="（解锁星运杯）"/>
          <p:cNvSpPr txBox="1"/>
          <p:nvPr/>
        </p:nvSpPr>
        <p:spPr>
          <a:xfrm>
            <a:off x="6589905" y="2651344"/>
            <a:ext cx="112851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sz="1200" dirty="0"/>
              <a:t>（</a:t>
            </a:r>
            <a:r>
              <a:rPr sz="1200" dirty="0" err="1"/>
              <a:t>解锁星运杯</a:t>
            </a:r>
            <a:r>
              <a:rPr sz="1200" dirty="0"/>
              <a:t>）</a:t>
            </a:r>
          </a:p>
        </p:txBody>
      </p:sp>
      <p:sp>
        <p:nvSpPr>
          <p:cNvPr id="476" name="圆形"/>
          <p:cNvSpPr/>
          <p:nvPr/>
        </p:nvSpPr>
        <p:spPr>
          <a:xfrm>
            <a:off x="8794242" y="2366668"/>
            <a:ext cx="170388" cy="170388"/>
          </a:xfrm>
          <a:prstGeom prst="ellipse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477" name="线条"/>
          <p:cNvSpPr/>
          <p:nvPr/>
        </p:nvSpPr>
        <p:spPr>
          <a:xfrm>
            <a:off x="7419501" y="2451861"/>
            <a:ext cx="1208788" cy="0"/>
          </a:xfrm>
          <a:prstGeom prst="line">
            <a:avLst/>
          </a:prstGeom>
          <a:ln w="38100">
            <a:solidFill>
              <a:srgbClr val="9292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478" name="4.1 刮开专属星运"/>
          <p:cNvSpPr txBox="1"/>
          <p:nvPr/>
        </p:nvSpPr>
        <p:spPr>
          <a:xfrm>
            <a:off x="8317722" y="2643187"/>
            <a:ext cx="128240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sz="1200"/>
              <a:t>（刮开专属星运）</a:t>
            </a:r>
          </a:p>
        </p:txBody>
      </p:sp>
      <p:sp>
        <p:nvSpPr>
          <p:cNvPr id="479" name="圆形"/>
          <p:cNvSpPr/>
          <p:nvPr/>
        </p:nvSpPr>
        <p:spPr>
          <a:xfrm>
            <a:off x="11349589" y="4999789"/>
            <a:ext cx="170387" cy="170388"/>
          </a:xfrm>
          <a:prstGeom prst="ellipse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481" name="5.分享星运"/>
          <p:cNvSpPr txBox="1"/>
          <p:nvPr/>
        </p:nvSpPr>
        <p:spPr>
          <a:xfrm>
            <a:off x="10941496" y="2978547"/>
            <a:ext cx="66684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sz="1200" dirty="0" err="1"/>
              <a:t>分享星运</a:t>
            </a:r>
            <a:endParaRPr sz="1200" dirty="0"/>
          </a:p>
        </p:txBody>
      </p:sp>
      <p:sp>
        <p:nvSpPr>
          <p:cNvPr id="482" name="（增加抽奖机会）"/>
          <p:cNvSpPr txBox="1"/>
          <p:nvPr/>
        </p:nvSpPr>
        <p:spPr>
          <a:xfrm>
            <a:off x="10804712" y="3815183"/>
            <a:ext cx="1128514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200" dirty="0" err="1"/>
              <a:t>回到测试结果页</a:t>
            </a:r>
            <a:endParaRPr sz="1200" dirty="0"/>
          </a:p>
          <a:p>
            <a: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200" dirty="0" err="1"/>
              <a:t>再次抽奖</a:t>
            </a:r>
            <a:endParaRPr sz="1200" dirty="0"/>
          </a:p>
        </p:txBody>
      </p:sp>
      <p:sp>
        <p:nvSpPr>
          <p:cNvPr id="483" name="（星运杯主题活动）"/>
          <p:cNvSpPr txBox="1"/>
          <p:nvPr/>
        </p:nvSpPr>
        <p:spPr>
          <a:xfrm>
            <a:off x="1954250" y="2651091"/>
            <a:ext cx="143629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sz="1200" dirty="0"/>
              <a:t>（</a:t>
            </a:r>
            <a:r>
              <a:rPr sz="1200" dirty="0" err="1"/>
              <a:t>星运杯主题活动</a:t>
            </a:r>
            <a:r>
              <a:rPr sz="1200" dirty="0"/>
              <a:t>）</a:t>
            </a:r>
          </a:p>
        </p:txBody>
      </p:sp>
      <p:sp>
        <p:nvSpPr>
          <p:cNvPr id="484" name="4.2 领奖"/>
          <p:cNvSpPr txBox="1"/>
          <p:nvPr/>
        </p:nvSpPr>
        <p:spPr>
          <a:xfrm>
            <a:off x="9935817" y="1629312"/>
            <a:ext cx="150041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sz="1600" dirty="0"/>
              <a:t>P</a:t>
            </a:r>
            <a:r>
              <a:rPr lang="en-US" altLang="zh-CN" sz="1600" dirty="0"/>
              <a:t>12 </a:t>
            </a:r>
            <a:r>
              <a:rPr lang="zh-CN" altLang="en-US" sz="1600" dirty="0"/>
              <a:t>抽奖页</a:t>
            </a:r>
            <a:r>
              <a:rPr lang="en-US" altLang="zh-CN" sz="1600" dirty="0"/>
              <a:t>-</a:t>
            </a:r>
            <a:r>
              <a:rPr lang="zh-CN" altLang="en-US" sz="1600" dirty="0"/>
              <a:t>副页</a:t>
            </a:r>
            <a:endParaRPr lang="en-US" altLang="zh-CN" sz="1600" dirty="0"/>
          </a:p>
          <a:p>
            <a:r>
              <a:rPr sz="1200" dirty="0" err="1">
                <a:sym typeface="Helvetica Neue Medium"/>
              </a:rPr>
              <a:t>提示分享</a:t>
            </a:r>
            <a:endParaRPr sz="1200" dirty="0">
              <a:sym typeface="Helvetica Neue Medium"/>
            </a:endParaRPr>
          </a:p>
        </p:txBody>
      </p:sp>
      <p:sp>
        <p:nvSpPr>
          <p:cNvPr id="488" name="点击解锁进入"/>
          <p:cNvSpPr txBox="1"/>
          <p:nvPr/>
        </p:nvSpPr>
        <p:spPr>
          <a:xfrm>
            <a:off x="1461263" y="2161027"/>
            <a:ext cx="66684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200" dirty="0"/>
              <a:t>下滑</a:t>
            </a:r>
            <a:r>
              <a:rPr sz="1200" dirty="0"/>
              <a:t>进入</a:t>
            </a:r>
          </a:p>
        </p:txBody>
      </p:sp>
      <p:sp>
        <p:nvSpPr>
          <p:cNvPr id="489" name="（抽奖）"/>
          <p:cNvSpPr txBox="1"/>
          <p:nvPr/>
        </p:nvSpPr>
        <p:spPr>
          <a:xfrm>
            <a:off x="8383429" y="1397511"/>
            <a:ext cx="1027525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en-US" sz="1600" dirty="0"/>
              <a:t>P11 </a:t>
            </a:r>
            <a:r>
              <a:rPr sz="1600" dirty="0" err="1"/>
              <a:t>抽奖页</a:t>
            </a:r>
            <a:endParaRPr sz="1600" dirty="0"/>
          </a:p>
        </p:txBody>
      </p:sp>
      <p:sp>
        <p:nvSpPr>
          <p:cNvPr id="490" name="线条"/>
          <p:cNvSpPr/>
          <p:nvPr/>
        </p:nvSpPr>
        <p:spPr>
          <a:xfrm>
            <a:off x="11434782" y="3289471"/>
            <a:ext cx="0" cy="407652"/>
          </a:xfrm>
          <a:prstGeom prst="line">
            <a:avLst/>
          </a:prstGeom>
          <a:ln w="38100">
            <a:solidFill>
              <a:srgbClr val="9292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491" name="（抽奖）"/>
          <p:cNvSpPr txBox="1"/>
          <p:nvPr/>
        </p:nvSpPr>
        <p:spPr>
          <a:xfrm>
            <a:off x="8352047" y="1695028"/>
            <a:ext cx="1053173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defRPr sz="24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200" dirty="0"/>
              <a:t>（1）抽奖</a:t>
            </a:r>
          </a:p>
          <a:p>
            <a:pPr algn="l">
              <a:defRPr sz="24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200" dirty="0"/>
              <a:t>（2）填写信息</a:t>
            </a:r>
          </a:p>
          <a:p>
            <a:pPr algn="l">
              <a:defRPr sz="24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200" dirty="0"/>
              <a:t>   (3) </a:t>
            </a:r>
            <a:r>
              <a:rPr lang="en-US" sz="1200" dirty="0"/>
              <a:t> </a:t>
            </a:r>
            <a:r>
              <a:rPr sz="1200" dirty="0" err="1"/>
              <a:t>领奖</a:t>
            </a:r>
            <a:endParaRPr sz="1200" dirty="0"/>
          </a:p>
        </p:txBody>
      </p:sp>
      <p:sp>
        <p:nvSpPr>
          <p:cNvPr id="30" name="圆形"/>
          <p:cNvSpPr/>
          <p:nvPr/>
        </p:nvSpPr>
        <p:spPr>
          <a:xfrm>
            <a:off x="758964" y="2366667"/>
            <a:ext cx="170388" cy="170388"/>
          </a:xfrm>
          <a:prstGeom prst="ellipse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31" name="线条"/>
          <p:cNvSpPr/>
          <p:nvPr/>
        </p:nvSpPr>
        <p:spPr>
          <a:xfrm>
            <a:off x="1057104" y="2451861"/>
            <a:ext cx="1407736" cy="0"/>
          </a:xfrm>
          <a:prstGeom prst="line">
            <a:avLst/>
          </a:prstGeom>
          <a:ln w="38100">
            <a:solidFill>
              <a:srgbClr val="9292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32" name="1.首页"/>
          <p:cNvSpPr txBox="1"/>
          <p:nvPr/>
        </p:nvSpPr>
        <p:spPr>
          <a:xfrm>
            <a:off x="519513" y="1617289"/>
            <a:ext cx="133369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altLang="zh-CN" sz="1600" dirty="0"/>
              <a:t>P1 </a:t>
            </a:r>
            <a:r>
              <a:rPr lang="zh-CN" altLang="en-US" sz="1600" dirty="0"/>
              <a:t>情感沟通页</a:t>
            </a:r>
            <a:endParaRPr sz="1600" dirty="0"/>
          </a:p>
        </p:txBody>
      </p:sp>
      <p:sp>
        <p:nvSpPr>
          <p:cNvPr id="33" name="点击解锁进入"/>
          <p:cNvSpPr txBox="1"/>
          <p:nvPr/>
        </p:nvSpPr>
        <p:spPr>
          <a:xfrm>
            <a:off x="3468098" y="2140711"/>
            <a:ext cx="97462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sz="1200" dirty="0"/>
              <a:t>点击解锁进入</a:t>
            </a:r>
          </a:p>
        </p:txBody>
      </p:sp>
      <p:sp>
        <p:nvSpPr>
          <p:cNvPr id="2" name="左大括号 1"/>
          <p:cNvSpPr/>
          <p:nvPr/>
        </p:nvSpPr>
        <p:spPr>
          <a:xfrm rot="5400000">
            <a:off x="2482917" y="2442088"/>
            <a:ext cx="372595" cy="1429928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defTabSz="457200" latinLnBrk="1" hangingPunct="0"/>
            <a:endParaRPr lang="zh-CN" altLang="en-US" sz="900">
              <a:solidFill>
                <a:srgbClr val="000000"/>
              </a:solidFill>
            </a:endParaRPr>
          </a:p>
        </p:txBody>
      </p:sp>
      <p:sp>
        <p:nvSpPr>
          <p:cNvPr id="35" name="1.首页"/>
          <p:cNvSpPr txBox="1"/>
          <p:nvPr/>
        </p:nvSpPr>
        <p:spPr>
          <a:xfrm>
            <a:off x="1402618" y="3431127"/>
            <a:ext cx="133369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sz="1600" dirty="0"/>
              <a:t>P3 </a:t>
            </a:r>
            <a:r>
              <a:rPr lang="zh-CN" altLang="en-US" sz="1600" dirty="0"/>
              <a:t>活动规则页</a:t>
            </a:r>
            <a:endParaRPr sz="1600" dirty="0"/>
          </a:p>
        </p:txBody>
      </p:sp>
      <p:sp>
        <p:nvSpPr>
          <p:cNvPr id="36" name="1.首页"/>
          <p:cNvSpPr txBox="1"/>
          <p:nvPr/>
        </p:nvSpPr>
        <p:spPr>
          <a:xfrm>
            <a:off x="2844426" y="3422575"/>
            <a:ext cx="133369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sz="1600" dirty="0"/>
              <a:t>P</a:t>
            </a:r>
            <a:r>
              <a:rPr lang="en-US" altLang="zh-CN" sz="1600" dirty="0"/>
              <a:t>4</a:t>
            </a:r>
            <a:r>
              <a:rPr lang="en-US" sz="1600" dirty="0"/>
              <a:t> </a:t>
            </a:r>
            <a:r>
              <a:rPr lang="zh-CN" altLang="en-US" sz="1600" dirty="0"/>
              <a:t>我的奖品页</a:t>
            </a:r>
            <a:endParaRPr sz="1600" dirty="0"/>
          </a:p>
        </p:txBody>
      </p:sp>
      <p:sp>
        <p:nvSpPr>
          <p:cNvPr id="37" name="（抽奖）"/>
          <p:cNvSpPr txBox="1"/>
          <p:nvPr/>
        </p:nvSpPr>
        <p:spPr>
          <a:xfrm>
            <a:off x="6902782" y="2101027"/>
            <a:ext cx="66684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defRPr sz="24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200" dirty="0"/>
              <a:t>选取身份</a:t>
            </a:r>
            <a:endParaRPr sz="1200" dirty="0"/>
          </a:p>
        </p:txBody>
      </p:sp>
      <p:sp>
        <p:nvSpPr>
          <p:cNvPr id="38" name="线条"/>
          <p:cNvSpPr/>
          <p:nvPr/>
        </p:nvSpPr>
        <p:spPr>
          <a:xfrm>
            <a:off x="11434782" y="4340170"/>
            <a:ext cx="1" cy="639208"/>
          </a:xfrm>
          <a:prstGeom prst="line">
            <a:avLst/>
          </a:prstGeom>
          <a:ln w="38100">
            <a:solidFill>
              <a:srgbClr val="9292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39" name="4.2 领奖"/>
          <p:cNvSpPr txBox="1"/>
          <p:nvPr/>
        </p:nvSpPr>
        <p:spPr>
          <a:xfrm>
            <a:off x="9858052" y="5318068"/>
            <a:ext cx="191077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sz="1600" dirty="0"/>
              <a:t>P</a:t>
            </a:r>
            <a:r>
              <a:rPr lang="en-US" altLang="zh-CN" sz="1600" dirty="0"/>
              <a:t>13 </a:t>
            </a:r>
            <a:r>
              <a:rPr lang="zh-CN" altLang="en-US" sz="1600" dirty="0"/>
              <a:t>二次抽奖页</a:t>
            </a:r>
            <a:r>
              <a:rPr lang="en-US" altLang="zh-CN" sz="1600" dirty="0"/>
              <a:t>-</a:t>
            </a:r>
            <a:r>
              <a:rPr lang="zh-CN" altLang="en-US" sz="1600" dirty="0"/>
              <a:t>副页</a:t>
            </a:r>
            <a:endParaRPr sz="1600" dirty="0"/>
          </a:p>
        </p:txBody>
      </p:sp>
      <p:sp>
        <p:nvSpPr>
          <p:cNvPr id="42" name="3.测试结果页"/>
          <p:cNvSpPr txBox="1"/>
          <p:nvPr/>
        </p:nvSpPr>
        <p:spPr>
          <a:xfrm>
            <a:off x="6702917" y="3399606"/>
            <a:ext cx="98103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sz="1600" dirty="0"/>
              <a:t>P1</a:t>
            </a:r>
            <a:r>
              <a:rPr lang="en-US" altLang="zh-CN" sz="1600" dirty="0"/>
              <a:t>0</a:t>
            </a:r>
            <a:r>
              <a:rPr lang="zh-CN" altLang="en-US" sz="1600" dirty="0"/>
              <a:t>配方</a:t>
            </a:r>
            <a:r>
              <a:rPr sz="1600" dirty="0"/>
              <a:t>页</a:t>
            </a:r>
          </a:p>
        </p:txBody>
      </p:sp>
      <p:sp>
        <p:nvSpPr>
          <p:cNvPr id="43" name="左大括号 42"/>
          <p:cNvSpPr/>
          <p:nvPr/>
        </p:nvSpPr>
        <p:spPr>
          <a:xfrm rot="5400000">
            <a:off x="7049909" y="2473815"/>
            <a:ext cx="372595" cy="1429928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defTabSz="457200" latinLnBrk="1" hangingPunct="0"/>
            <a:endParaRPr lang="zh-CN" altLang="en-US" sz="900">
              <a:solidFill>
                <a:srgbClr val="000000"/>
              </a:solidFill>
            </a:endParaRPr>
          </a:p>
        </p:txBody>
      </p:sp>
      <p:sp>
        <p:nvSpPr>
          <p:cNvPr id="44" name="圆形"/>
          <p:cNvSpPr/>
          <p:nvPr/>
        </p:nvSpPr>
        <p:spPr>
          <a:xfrm>
            <a:off x="10604426" y="2376673"/>
            <a:ext cx="170388" cy="170388"/>
          </a:xfrm>
          <a:prstGeom prst="ellipse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45" name="线条"/>
          <p:cNvSpPr/>
          <p:nvPr/>
        </p:nvSpPr>
        <p:spPr>
          <a:xfrm>
            <a:off x="9229685" y="2461866"/>
            <a:ext cx="1208788" cy="0"/>
          </a:xfrm>
          <a:prstGeom prst="line">
            <a:avLst/>
          </a:prstGeom>
          <a:ln w="38100">
            <a:solidFill>
              <a:srgbClr val="9292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46" name="线条"/>
          <p:cNvSpPr/>
          <p:nvPr/>
        </p:nvSpPr>
        <p:spPr>
          <a:xfrm>
            <a:off x="10851500" y="2451861"/>
            <a:ext cx="604394" cy="0"/>
          </a:xfrm>
          <a:prstGeom prst="line">
            <a:avLst/>
          </a:prstGeom>
          <a:ln w="38100">
            <a:solidFill>
              <a:srgbClr val="9292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47" name="线条"/>
          <p:cNvSpPr/>
          <p:nvPr/>
        </p:nvSpPr>
        <p:spPr>
          <a:xfrm flipH="1">
            <a:off x="11454163" y="2453082"/>
            <a:ext cx="1730" cy="477291"/>
          </a:xfrm>
          <a:prstGeom prst="line">
            <a:avLst/>
          </a:prstGeom>
          <a:ln w="38100">
            <a:solidFill>
              <a:srgbClr val="9292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332961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62A01E-A0B4-F440-BB6B-0B49A5CD5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4" y="1051952"/>
            <a:ext cx="3265902" cy="5806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C8261F-9BA2-844D-8CE9-C0CD6E44F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481" y="1022744"/>
            <a:ext cx="3282331" cy="5835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B81335-6A5B-3644-84E9-0D58EA30A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977" y="1022744"/>
            <a:ext cx="3282331" cy="58352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DC71D52-7740-DD41-9879-6BFA9DBE8A3D}"/>
              </a:ext>
            </a:extLst>
          </p:cNvPr>
          <p:cNvSpPr/>
          <p:nvPr/>
        </p:nvSpPr>
        <p:spPr>
          <a:xfrm>
            <a:off x="1198780" y="470138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P1-10</a:t>
            </a:r>
            <a:r>
              <a:rPr lang="zh-CN" altLang="en-US" dirty="0"/>
              <a:t>天蝎座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09557A-0129-0B41-8418-F123EA5316D6}"/>
              </a:ext>
            </a:extLst>
          </p:cNvPr>
          <p:cNvSpPr/>
          <p:nvPr/>
        </p:nvSpPr>
        <p:spPr>
          <a:xfrm>
            <a:off x="5178098" y="470138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P1-11</a:t>
            </a:r>
            <a:r>
              <a:rPr lang="zh-CN" altLang="en-US" dirty="0"/>
              <a:t>射手座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DA4CAF-8452-A04B-8A52-F60772EABF94}"/>
              </a:ext>
            </a:extLst>
          </p:cNvPr>
          <p:cNvSpPr/>
          <p:nvPr/>
        </p:nvSpPr>
        <p:spPr>
          <a:xfrm>
            <a:off x="9451339" y="534693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P1-12</a:t>
            </a:r>
            <a:r>
              <a:rPr lang="zh-CN" altLang="en-US" dirty="0"/>
              <a:t>摩羯座</a:t>
            </a:r>
          </a:p>
        </p:txBody>
      </p:sp>
    </p:spTree>
    <p:extLst>
      <p:ext uri="{BB962C8B-B14F-4D97-AF65-F5344CB8AC3E}">
        <p14:creationId xmlns:p14="http://schemas.microsoft.com/office/powerpoint/2010/main" val="173823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5D3CDE-4ADA-BA45-BDC6-D88CBB15E7AD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P6</a:t>
            </a:r>
            <a:r>
              <a:rPr kumimoji="1" lang="zh-CN" altLang="en-US" sz="6000" dirty="0"/>
              <a:t>选择题二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443CC1-CD0E-AE46-9141-9640D7DDEBA6}"/>
              </a:ext>
            </a:extLst>
          </p:cNvPr>
          <p:cNvSpPr txBox="1"/>
          <p:nvPr/>
        </p:nvSpPr>
        <p:spPr>
          <a:xfrm>
            <a:off x="5162550" y="3733800"/>
            <a:ext cx="3143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页面功能：拖动选项至杯子的位置则自动跳转到下一页。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页面联系：</a:t>
            </a:r>
            <a:r>
              <a:rPr kumimoji="1" lang="en-US" altLang="zh-CN" dirty="0"/>
              <a:t>p6</a:t>
            </a:r>
            <a:r>
              <a:rPr kumimoji="1" lang="zh-CN" altLang="en-US" dirty="0"/>
              <a:t>选择题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与选择</a:t>
            </a:r>
            <a:r>
              <a:rPr kumimoji="1" lang="en-US" altLang="zh-CN" dirty="0"/>
              <a:t>3</a:t>
            </a:r>
            <a:r>
              <a:rPr kumimoji="1" lang="zh-CN" altLang="en-US" dirty="0"/>
              <a:t>决定了</a:t>
            </a:r>
            <a:r>
              <a:rPr kumimoji="1" lang="en-US" altLang="zh-CN" dirty="0"/>
              <a:t>p9</a:t>
            </a:r>
            <a:r>
              <a:rPr kumimoji="1" lang="zh-CN" altLang="en-US" dirty="0"/>
              <a:t>结果页展示的星运杯名字</a:t>
            </a:r>
          </a:p>
        </p:txBody>
      </p:sp>
    </p:spTree>
    <p:extLst>
      <p:ext uri="{BB962C8B-B14F-4D97-AF65-F5344CB8AC3E}">
        <p14:creationId xmlns:p14="http://schemas.microsoft.com/office/powerpoint/2010/main" val="29131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135"/>
          <p:cNvSpPr/>
          <p:nvPr/>
        </p:nvSpPr>
        <p:spPr>
          <a:xfrm>
            <a:off x="475205" y="5922349"/>
            <a:ext cx="11057515" cy="565761"/>
          </a:xfrm>
          <a:prstGeom prst="rect">
            <a:avLst/>
          </a:prstGeom>
          <a:solidFill>
            <a:srgbClr val="FEF9D6"/>
          </a:solidFill>
          <a:ln w="254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7" name="矩形 135"/>
          <p:cNvSpPr/>
          <p:nvPr/>
        </p:nvSpPr>
        <p:spPr>
          <a:xfrm>
            <a:off x="508450" y="5176608"/>
            <a:ext cx="11057515" cy="565761"/>
          </a:xfrm>
          <a:prstGeom prst="rect">
            <a:avLst/>
          </a:prstGeom>
          <a:solidFill>
            <a:srgbClr val="FEF9D6"/>
          </a:solidFill>
          <a:ln w="254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6" name="矩形 135"/>
          <p:cNvSpPr/>
          <p:nvPr/>
        </p:nvSpPr>
        <p:spPr>
          <a:xfrm>
            <a:off x="475205" y="4416781"/>
            <a:ext cx="11057515" cy="565761"/>
          </a:xfrm>
          <a:prstGeom prst="rect">
            <a:avLst/>
          </a:prstGeom>
          <a:solidFill>
            <a:srgbClr val="FEF9D6"/>
          </a:solidFill>
          <a:ln w="254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33" name="1.首页"/>
          <p:cNvSpPr txBox="1"/>
          <p:nvPr/>
        </p:nvSpPr>
        <p:spPr>
          <a:xfrm>
            <a:off x="1865541" y="3410717"/>
            <a:ext cx="1492396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0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pPr algn="ctr"/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zh-CN" altLang="en-US" sz="2000" dirty="0"/>
              <a:t>红红火火</a:t>
            </a:r>
            <a:endParaRPr lang="en-US" sz="2000" dirty="0"/>
          </a:p>
          <a:p>
            <a:pPr algn="ctr"/>
            <a:r>
              <a:rPr lang="en-US" sz="2000" dirty="0"/>
              <a:t>  </a:t>
            </a:r>
            <a:r>
              <a:rPr lang="zh-CN" altLang="en-US" sz="2000" dirty="0"/>
              <a:t>人来疯</a:t>
            </a:r>
            <a:endParaRPr sz="2000" dirty="0"/>
          </a:p>
        </p:txBody>
      </p:sp>
      <p:sp>
        <p:nvSpPr>
          <p:cNvPr id="234" name="1.首页"/>
          <p:cNvSpPr txBox="1"/>
          <p:nvPr/>
        </p:nvSpPr>
        <p:spPr>
          <a:xfrm>
            <a:off x="4697114" y="3419942"/>
            <a:ext cx="1492396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0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pPr algn="ctr"/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zh-CN" altLang="en-US" sz="2000" dirty="0"/>
              <a:t>青春无限</a:t>
            </a:r>
            <a:endParaRPr lang="en-US" altLang="zh-CN" sz="2000" dirty="0"/>
          </a:p>
          <a:p>
            <a:pPr algn="ctr"/>
            <a:r>
              <a:rPr lang="en-US" sz="2000" dirty="0"/>
              <a:t>     </a:t>
            </a:r>
            <a:r>
              <a:rPr sz="2000" dirty="0" err="1"/>
              <a:t>活力</a:t>
            </a:r>
            <a:r>
              <a:rPr lang="zh-CN" altLang="en-US" sz="2000" dirty="0"/>
              <a:t>达人</a:t>
            </a:r>
            <a:endParaRPr sz="2000" dirty="0"/>
          </a:p>
        </p:txBody>
      </p:sp>
      <p:sp>
        <p:nvSpPr>
          <p:cNvPr id="236" name="1.首页"/>
          <p:cNvSpPr txBox="1"/>
          <p:nvPr/>
        </p:nvSpPr>
        <p:spPr>
          <a:xfrm>
            <a:off x="9427559" y="3396278"/>
            <a:ext cx="1484382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0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pPr algn="ctr"/>
            <a:r>
              <a:rPr lang="en-US" altLang="zh-CN" sz="2000" dirty="0"/>
              <a:t>4</a:t>
            </a:r>
            <a:r>
              <a:rPr lang="zh-CN" altLang="en-US" sz="2000" dirty="0"/>
              <a:t>、脑洞清奇</a:t>
            </a:r>
          </a:p>
          <a:p>
            <a:pPr algn="ctr"/>
            <a:r>
              <a:rPr lang="zh-CN" altLang="en-US" sz="2000" dirty="0"/>
              <a:t>     职业戏精</a:t>
            </a:r>
            <a:endParaRPr sz="2000" dirty="0"/>
          </a:p>
        </p:txBody>
      </p:sp>
      <p:sp>
        <p:nvSpPr>
          <p:cNvPr id="247" name="矩形"/>
          <p:cNvSpPr/>
          <p:nvPr/>
        </p:nvSpPr>
        <p:spPr>
          <a:xfrm>
            <a:off x="-5389" y="487763"/>
            <a:ext cx="1878144" cy="639208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248" name="H5流程与机制"/>
          <p:cNvSpPr txBox="1"/>
          <p:nvPr/>
        </p:nvSpPr>
        <p:spPr>
          <a:xfrm>
            <a:off x="390832" y="645975"/>
            <a:ext cx="114561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sz="2000" dirty="0" err="1"/>
              <a:t>饮品选取</a:t>
            </a:r>
            <a:endParaRPr sz="2000" dirty="0"/>
          </a:p>
        </p:txBody>
      </p:sp>
      <p:sp>
        <p:nvSpPr>
          <p:cNvPr id="250" name="1.首页"/>
          <p:cNvSpPr txBox="1"/>
          <p:nvPr/>
        </p:nvSpPr>
        <p:spPr>
          <a:xfrm>
            <a:off x="2763876" y="1210204"/>
            <a:ext cx="6605847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6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sz="1800" dirty="0"/>
              <a:t>T</a:t>
            </a:r>
            <a:r>
              <a:rPr lang="en-US" altLang="zh-CN" sz="1800" dirty="0"/>
              <a:t>est 2 </a:t>
            </a:r>
            <a:r>
              <a:rPr lang="zh-CN" altLang="en-US" sz="1800" dirty="0"/>
              <a:t>选项中</a:t>
            </a:r>
            <a:r>
              <a:rPr lang="en-US" altLang="zh-CN" sz="1800" dirty="0"/>
              <a:t>4</a:t>
            </a:r>
            <a:r>
              <a:rPr lang="zh-CN" altLang="en-US" sz="1800" dirty="0"/>
              <a:t>选</a:t>
            </a:r>
            <a:r>
              <a:rPr lang="en-US" altLang="zh-CN" sz="1800" dirty="0"/>
              <a:t>1</a:t>
            </a:r>
            <a:r>
              <a:rPr lang="zh-CN" altLang="en-US" sz="1800" dirty="0"/>
              <a:t>，筛选后 </a:t>
            </a:r>
            <a:r>
              <a:rPr lang="en-US" altLang="zh-CN" sz="1800" dirty="0"/>
              <a:t>Test 3 </a:t>
            </a:r>
            <a:r>
              <a:rPr lang="zh-CN" altLang="en-US" sz="1800" dirty="0"/>
              <a:t>选项中</a:t>
            </a:r>
            <a:r>
              <a:rPr lang="en-US" altLang="zh-CN" sz="1800" dirty="0"/>
              <a:t>3</a:t>
            </a:r>
            <a:r>
              <a:rPr lang="zh-CN" altLang="en-US" sz="1800" dirty="0"/>
              <a:t>选</a:t>
            </a:r>
            <a:r>
              <a:rPr lang="en-US" altLang="zh-CN" sz="1800" dirty="0"/>
              <a:t>1</a:t>
            </a:r>
            <a:r>
              <a:rPr lang="zh-CN" altLang="en-US" sz="1800" dirty="0"/>
              <a:t>，得出星运杯饮品</a:t>
            </a:r>
            <a:endParaRPr sz="1800" dirty="0"/>
          </a:p>
        </p:txBody>
      </p:sp>
      <p:sp>
        <p:nvSpPr>
          <p:cNvPr id="252" name="矩形 1"/>
          <p:cNvSpPr txBox="1"/>
          <p:nvPr/>
        </p:nvSpPr>
        <p:spPr>
          <a:xfrm>
            <a:off x="624334" y="4553744"/>
            <a:ext cx="59941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altLang="zh-CN" sz="1600" b="1" dirty="0"/>
              <a:t>1</a:t>
            </a:r>
            <a:r>
              <a:rPr lang="zh-CN" altLang="en-US" sz="1600" b="1" dirty="0"/>
              <a:t>、</a:t>
            </a:r>
            <a:r>
              <a:rPr sz="1600" b="1" dirty="0"/>
              <a:t>红</a:t>
            </a:r>
          </a:p>
        </p:txBody>
      </p:sp>
      <p:sp>
        <p:nvSpPr>
          <p:cNvPr id="253" name="矩形 44"/>
          <p:cNvSpPr txBox="1"/>
          <p:nvPr/>
        </p:nvSpPr>
        <p:spPr>
          <a:xfrm>
            <a:off x="624334" y="5343198"/>
            <a:ext cx="59941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altLang="zh-CN" sz="1600" b="1" dirty="0"/>
              <a:t>2</a:t>
            </a:r>
            <a:r>
              <a:rPr lang="zh-CN" altLang="en-US" sz="1600" b="1" dirty="0"/>
              <a:t>、黄</a:t>
            </a:r>
            <a:endParaRPr sz="1600" b="1" dirty="0"/>
          </a:p>
        </p:txBody>
      </p:sp>
      <p:sp>
        <p:nvSpPr>
          <p:cNvPr id="254" name="矩形 46"/>
          <p:cNvSpPr txBox="1"/>
          <p:nvPr/>
        </p:nvSpPr>
        <p:spPr>
          <a:xfrm>
            <a:off x="617225" y="6107171"/>
            <a:ext cx="56729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altLang="zh-CN" sz="1600" b="1" dirty="0"/>
              <a:t>3</a:t>
            </a:r>
            <a:r>
              <a:rPr lang="zh-CN" altLang="en-US" sz="1600" b="1" dirty="0"/>
              <a:t>、青</a:t>
            </a:r>
            <a:endParaRPr sz="1600" b="1" dirty="0"/>
          </a:p>
        </p:txBody>
      </p:sp>
      <p:sp>
        <p:nvSpPr>
          <p:cNvPr id="31" name="圆形"/>
          <p:cNvSpPr/>
          <p:nvPr/>
        </p:nvSpPr>
        <p:spPr>
          <a:xfrm>
            <a:off x="2475267" y="851460"/>
            <a:ext cx="170388" cy="170388"/>
          </a:xfrm>
          <a:prstGeom prst="ellipse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32" name="1.首页"/>
          <p:cNvSpPr txBox="1"/>
          <p:nvPr/>
        </p:nvSpPr>
        <p:spPr>
          <a:xfrm>
            <a:off x="2763876" y="757118"/>
            <a:ext cx="178157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defRPr sz="36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en-US" sz="2000" dirty="0"/>
              <a:t>Test 2</a:t>
            </a:r>
            <a:r>
              <a:rPr lang="zh-CN" altLang="en-US" sz="2000" dirty="0"/>
              <a:t>、</a:t>
            </a:r>
            <a:r>
              <a:rPr lang="en-US" altLang="zh-CN" sz="2000" dirty="0"/>
              <a:t>Test 3:</a:t>
            </a:r>
            <a:endParaRPr sz="2000" dirty="0"/>
          </a:p>
        </p:txBody>
      </p:sp>
      <p:pic>
        <p:nvPicPr>
          <p:cNvPr id="34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9688" y1="40625" x2="28750" y2="32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8392">
            <a:off x="461743" y="1416551"/>
            <a:ext cx="1301787" cy="1952160"/>
          </a:xfrm>
          <a:prstGeom prst="rect">
            <a:avLst/>
          </a:prstGeom>
        </p:spPr>
      </p:pic>
      <p:pic>
        <p:nvPicPr>
          <p:cNvPr id="38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68" b="78013" l="32795" r="62280">
                        <a14:foregroundMark x1="39843" y1="30294" x2="39843" y2="30294"/>
                        <a14:foregroundMark x1="41511" y1="29853" x2="41511" y2="29853"/>
                        <a14:foregroundMark x1="46124" y1="24853" x2="46124" y2="24853"/>
                        <a14:foregroundMark x1="49460" y1="24853" x2="49460" y2="24853"/>
                        <a14:foregroundMark x1="52601" y1="25294" x2="52601" y2="25294"/>
                        <a14:foregroundMark x1="56035" y1="27794" x2="56035" y2="27794"/>
                        <a14:foregroundMark x1="57409" y1="31176" x2="57409" y2="31176"/>
                        <a14:foregroundMark x1="50932" y1="30294" x2="50932" y2="30294"/>
                        <a14:foregroundMark x1="45829" y1="29412" x2="45829" y2="29412"/>
                        <a14:foregroundMark x1="45240" y1="29118" x2="45240" y2="29118"/>
                        <a14:foregroundMark x1="46909" y1="27353" x2="46909" y2="27353"/>
                        <a14:foregroundMark x1="48871" y1="27353" x2="48871" y2="27353"/>
                        <a14:foregroundMark x1="47498" y1="28676" x2="47498" y2="28676"/>
                        <a14:foregroundMark x1="53484" y1="29853" x2="53484" y2="29853"/>
                        <a14:foregroundMark x1="51423" y1="26912" x2="51423" y2="26912"/>
                        <a14:foregroundMark x1="54171" y1="27647" x2="54171" y2="27647"/>
                        <a14:foregroundMark x1="55447" y1="29118" x2="55447" y2="29118"/>
                        <a14:foregroundMark x1="43867" y1="28824" x2="43867" y2="28824"/>
                        <a14:foregroundMark x1="44553" y1="27647" x2="44553" y2="27647"/>
                        <a14:backgroundMark x1="41315" y1="72794" x2="41315" y2="72794"/>
                        <a14:backgroundMark x1="55545" y1="71029" x2="55545" y2="71029"/>
                        <a14:backgroundMark x1="53680" y1="23382" x2="53680" y2="23382"/>
                        <a14:backgroundMark x1="57998" y1="27206" x2="57998" y2="27206"/>
                        <a14:backgroundMark x1="55741" y1="27647" x2="55741" y2="27647"/>
                        <a14:backgroundMark x1="44455" y1="28529" x2="44455" y2="28529"/>
                        <a14:backgroundMark x1="45829" y1="28676" x2="45829" y2="28676"/>
                        <a14:backgroundMark x1="55054" y1="28235" x2="55054" y2="28235"/>
                        <a14:backgroundMark x1="44553" y1="29265" x2="44553" y2="29265"/>
                        <a14:backgroundMark x1="46026" y1="28529" x2="46026" y2="28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09" r="34034" b="13319"/>
          <a:stretch/>
        </p:blipFill>
        <p:spPr>
          <a:xfrm rot="20945989">
            <a:off x="6723621" y="1854722"/>
            <a:ext cx="942685" cy="1478047"/>
          </a:xfrm>
          <a:prstGeom prst="rect">
            <a:avLst/>
          </a:prstGeom>
        </p:spPr>
      </p:pic>
      <p:pic>
        <p:nvPicPr>
          <p:cNvPr id="39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660" b="90311" l="14531" r="79337">
                        <a14:foregroundMark x1="48201" y1="42226" x2="48201" y2="42226"/>
                        <a14:foregroundMark x1="42878" y1="43090" x2="42878" y2="43090"/>
                        <a14:foregroundMark x1="42878" y1="48369" x2="42878" y2="48369"/>
                        <a14:foregroundMark x1="41583" y1="45777" x2="41583" y2="45777"/>
                        <a14:foregroundMark x1="53381" y1="42226" x2="53381" y2="42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0" t="10828" r="12563" b="858"/>
          <a:stretch/>
        </p:blipFill>
        <p:spPr>
          <a:xfrm rot="456699">
            <a:off x="7890544" y="1025395"/>
            <a:ext cx="1720883" cy="2814179"/>
          </a:xfrm>
          <a:prstGeom prst="rect">
            <a:avLst/>
          </a:prstGeom>
        </p:spPr>
      </p:pic>
      <p:pic>
        <p:nvPicPr>
          <p:cNvPr id="35" name="图片 2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4039" r="70110">
                        <a14:backgroundMark x1="48478" y1="84040" x2="48478" y2="84040"/>
                        <a14:backgroundMark x1="62391" y1="82828" x2="62391" y2="82828"/>
                        <a14:backgroundMark x1="59130" y1="82828" x2="59130" y2="82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30" r="25381"/>
          <a:stretch/>
        </p:blipFill>
        <p:spPr>
          <a:xfrm rot="21303149">
            <a:off x="1381771" y="1619883"/>
            <a:ext cx="1263884" cy="1693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27406">
            <a:off x="2583722" y="1853941"/>
            <a:ext cx="692255" cy="12483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686335" y="1718479"/>
            <a:ext cx="3589363" cy="1555377"/>
            <a:chOff x="7373393" y="3309592"/>
            <a:chExt cx="7178725" cy="3110753"/>
          </a:xfrm>
        </p:grpSpPr>
        <p:pic>
          <p:nvPicPr>
            <p:cNvPr id="36" name="图片 8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30737" r="67885">
                          <a14:backgroundMark x1="41056" y1="80118" x2="41056" y2="80118"/>
                          <a14:backgroundMark x1="57743" y1="81299" x2="57743" y2="812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r="27471"/>
            <a:stretch/>
          </p:blipFill>
          <p:spPr>
            <a:xfrm rot="20823428">
              <a:off x="7373393" y="3785724"/>
              <a:ext cx="1950718" cy="25602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36114" y="4032994"/>
              <a:ext cx="1753442" cy="2065699"/>
            </a:xfrm>
            <a:prstGeom prst="rect">
              <a:avLst/>
            </a:prstGeom>
          </p:spPr>
        </p:pic>
        <p:pic>
          <p:nvPicPr>
            <p:cNvPr id="42" name="图片 1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backgroundMark x1="39537" y1="49533" x2="39537" y2="40721"/>
                          <a14:backgroundMark x1="39003" y1="27503" x2="39003" y2="27503"/>
                          <a14:backgroundMark x1="47373" y1="28972" x2="47373" y2="28972"/>
                          <a14:backgroundMark x1="58682" y1="31108" x2="58682" y2="31108"/>
                          <a14:backgroundMark x1="64025" y1="39252" x2="64025" y2="39252"/>
                          <a14:backgroundMark x1="64025" y1="47263" x2="64025" y2="47263"/>
                          <a14:backgroundMark x1="76313" y1="75167" x2="76313" y2="75167"/>
                          <a14:backgroundMark x1="70436" y1="45127" x2="70436" y2="45127"/>
                          <a14:backgroundMark x1="67943" y1="32577" x2="67943" y2="32577"/>
                          <a14:backgroundMark x1="64025" y1="23765" x2="64025" y2="237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4165">
              <a:off x="9887235" y="3309592"/>
              <a:ext cx="4664883" cy="311075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802496">
            <a:off x="9631162" y="2116229"/>
            <a:ext cx="572036" cy="1100069"/>
          </a:xfrm>
          <a:prstGeom prst="rect">
            <a:avLst/>
          </a:prstGeom>
        </p:spPr>
      </p:pic>
      <p:pic>
        <p:nvPicPr>
          <p:cNvPr id="49" name="图片 11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backgroundMark x1="35467" y1="29867" x2="35467" y2="29867"/>
                        <a14:backgroundMark x1="66756" y1="29867" x2="66756" y2="29867"/>
                        <a14:backgroundMark x1="79467" y1="40800" x2="79467" y2="4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2635">
            <a:off x="10262813" y="1884128"/>
            <a:ext cx="2337378" cy="1558252"/>
          </a:xfrm>
          <a:prstGeom prst="rect">
            <a:avLst/>
          </a:prstGeom>
        </p:spPr>
      </p:pic>
      <p:pic>
        <p:nvPicPr>
          <p:cNvPr id="52" name="图片 1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110" y="1780624"/>
            <a:ext cx="2319618" cy="15464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7925" y="2046279"/>
            <a:ext cx="786995" cy="1062443"/>
          </a:xfrm>
          <a:prstGeom prst="rect">
            <a:avLst/>
          </a:prstGeom>
        </p:spPr>
      </p:pic>
      <p:sp>
        <p:nvSpPr>
          <p:cNvPr id="44" name="1.首页">
            <a:extLst>
              <a:ext uri="{FF2B5EF4-FFF2-40B4-BE49-F238E27FC236}">
                <a16:creationId xmlns:a16="http://schemas.microsoft.com/office/drawing/2014/main" id="{647448A3-B3AD-3F4A-BFF3-7F1288F06A97}"/>
              </a:ext>
            </a:extLst>
          </p:cNvPr>
          <p:cNvSpPr txBox="1"/>
          <p:nvPr/>
        </p:nvSpPr>
        <p:spPr>
          <a:xfrm>
            <a:off x="7139427" y="3435413"/>
            <a:ext cx="1492396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latin typeface="造字工房尚黑（非商用）常规体"/>
                <a:ea typeface="造字工房尚黑（非商用）常规体"/>
                <a:cs typeface="造字工房尚黑（非商用）常规体"/>
              </a:defRPr>
            </a:lvl1pPr>
          </a:lstStyle>
          <a:p>
            <a:r>
              <a:rPr lang="en-US" altLang="zh-CN" sz="2000" dirty="0"/>
              <a:t>3</a:t>
            </a:r>
            <a:r>
              <a:rPr lang="zh-CN" altLang="en-US" sz="2000" dirty="0"/>
              <a:t>、温和内敛</a:t>
            </a:r>
          </a:p>
          <a:p>
            <a:r>
              <a:rPr lang="zh-CN" altLang="en-US" sz="2000" dirty="0"/>
              <a:t>文艺范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82F40C-5536-E842-AA5B-79E8A35503B7}"/>
              </a:ext>
            </a:extLst>
          </p:cNvPr>
          <p:cNvSpPr/>
          <p:nvPr/>
        </p:nvSpPr>
        <p:spPr>
          <a:xfrm>
            <a:off x="1687794" y="45255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红心果果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0E5866-4788-BF43-A745-B132BA2C9098}"/>
              </a:ext>
            </a:extLst>
          </p:cNvPr>
          <p:cNvSpPr/>
          <p:nvPr/>
        </p:nvSpPr>
        <p:spPr>
          <a:xfrm>
            <a:off x="1608335" y="52444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芒果脏脏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25C6DF-FB8D-AD48-AEC6-C3093CD9E7F2}"/>
              </a:ext>
            </a:extLst>
          </p:cNvPr>
          <p:cNvSpPr/>
          <p:nvPr/>
        </p:nvSpPr>
        <p:spPr>
          <a:xfrm>
            <a:off x="1503743" y="603932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迷彩森林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631447-52FE-384B-86E2-5B4DBC1BB98E}"/>
              </a:ext>
            </a:extLst>
          </p:cNvPr>
          <p:cNvSpPr/>
          <p:nvPr/>
        </p:nvSpPr>
        <p:spPr>
          <a:xfrm>
            <a:off x="4220800" y="44658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完莓奶茶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74A756-D132-E546-B381-27A4DC7D992B}"/>
              </a:ext>
            </a:extLst>
          </p:cNvPr>
          <p:cNvSpPr/>
          <p:nvPr/>
        </p:nvSpPr>
        <p:spPr>
          <a:xfrm>
            <a:off x="4221358" y="52970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桃气满满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81B621-CC4D-214A-B6F9-6306E4823FE7}"/>
              </a:ext>
            </a:extLst>
          </p:cNvPr>
          <p:cNvSpPr/>
          <p:nvPr/>
        </p:nvSpPr>
        <p:spPr>
          <a:xfrm>
            <a:off x="4192247" y="606968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绿宝石冰沙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5FCC7D-FF1E-3A4E-8269-0477214D4ED7}"/>
              </a:ext>
            </a:extLst>
          </p:cNvPr>
          <p:cNvSpPr/>
          <p:nvPr/>
        </p:nvSpPr>
        <p:spPr>
          <a:xfrm>
            <a:off x="6774421" y="45146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樱花朵朵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DE6175-0EC3-124F-A53A-B52232AA33E5}"/>
              </a:ext>
            </a:extLst>
          </p:cNvPr>
          <p:cNvSpPr/>
          <p:nvPr/>
        </p:nvSpPr>
        <p:spPr>
          <a:xfrm>
            <a:off x="6774421" y="529999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萝曼蒂克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E9B172-1A3A-9345-ABE0-1C8F1197D597}"/>
              </a:ext>
            </a:extLst>
          </p:cNvPr>
          <p:cNvSpPr/>
          <p:nvPr/>
        </p:nvSpPr>
        <p:spPr>
          <a:xfrm>
            <a:off x="6585429" y="595787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樽装乌龙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3096FE-710F-A149-82A1-9D2E3B90DB2B}"/>
              </a:ext>
            </a:extLst>
          </p:cNvPr>
          <p:cNvSpPr/>
          <p:nvPr/>
        </p:nvSpPr>
        <p:spPr>
          <a:xfrm>
            <a:off x="9193928" y="60013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奇异云顶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701356-49F8-6C42-96A3-4516ACC6BA9B}"/>
              </a:ext>
            </a:extLst>
          </p:cNvPr>
          <p:cNvSpPr/>
          <p:nvPr/>
        </p:nvSpPr>
        <p:spPr>
          <a:xfrm>
            <a:off x="9213999" y="529028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榴莲奶霸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ED210F-793C-7643-9AD9-00F4CBD7DC19}"/>
              </a:ext>
            </a:extLst>
          </p:cNvPr>
          <p:cNvSpPr/>
          <p:nvPr/>
        </p:nvSpPr>
        <p:spPr>
          <a:xfrm>
            <a:off x="8961510" y="44658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养生朋克</a:t>
            </a:r>
          </a:p>
        </p:txBody>
      </p:sp>
    </p:spTree>
    <p:extLst>
      <p:ext uri="{BB962C8B-B14F-4D97-AF65-F5344CB8AC3E}">
        <p14:creationId xmlns:p14="http://schemas.microsoft.com/office/powerpoint/2010/main" val="42986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2E4A1A4-2E73-3844-A788-CCB8CF4F626E}"/>
              </a:ext>
            </a:extLst>
          </p:cNvPr>
          <p:cNvSpPr/>
          <p:nvPr/>
        </p:nvSpPr>
        <p:spPr>
          <a:xfrm>
            <a:off x="1534869" y="594124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P2-1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水瓶座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52351A-0D91-0F43-93E4-4961364D1884}"/>
              </a:ext>
            </a:extLst>
          </p:cNvPr>
          <p:cNvSpPr/>
          <p:nvPr/>
        </p:nvSpPr>
        <p:spPr>
          <a:xfrm>
            <a:off x="4843465" y="594124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P2-2</a:t>
            </a:r>
            <a:r>
              <a:rPr lang="zh-CN" altLang="en-US" dirty="0"/>
              <a:t>双鱼座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78BFDC-10E9-6C4C-B42A-DC5B8CB2BE71}"/>
              </a:ext>
            </a:extLst>
          </p:cNvPr>
          <p:cNvSpPr/>
          <p:nvPr/>
        </p:nvSpPr>
        <p:spPr>
          <a:xfrm>
            <a:off x="9133913" y="594124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P2-3</a:t>
            </a:r>
            <a:r>
              <a:rPr lang="zh-CN" altLang="en-US" dirty="0"/>
              <a:t>白羊座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CD7CB7-028A-BF42-A647-6BA2C255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1169148"/>
            <a:ext cx="3130237" cy="55648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FB9F52-6C32-1245-B962-8FB694741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93" y="1169148"/>
            <a:ext cx="3199979" cy="56888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0DC2DD-4522-7049-8132-BF30FE4C7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925" y="1169148"/>
            <a:ext cx="2832880" cy="50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08191C-9B22-4248-B112-31CC748FF191}"/>
              </a:ext>
            </a:extLst>
          </p:cNvPr>
          <p:cNvSpPr/>
          <p:nvPr/>
        </p:nvSpPr>
        <p:spPr>
          <a:xfrm>
            <a:off x="1198780" y="47013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P2-4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金牛</a:t>
            </a:r>
            <a:r>
              <a:rPr lang="zh-CN" altLang="en-US" dirty="0"/>
              <a:t>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28E3EC-E67C-274A-95F7-7E5DA1D5D936}"/>
              </a:ext>
            </a:extLst>
          </p:cNvPr>
          <p:cNvSpPr/>
          <p:nvPr/>
        </p:nvSpPr>
        <p:spPr>
          <a:xfrm>
            <a:off x="5163763" y="47013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P2-5</a:t>
            </a:r>
            <a:r>
              <a:rPr lang="zh-CN" altLang="en-US" dirty="0"/>
              <a:t>双子座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860C33-AB28-F84B-8439-8295C12B97D3}"/>
              </a:ext>
            </a:extLst>
          </p:cNvPr>
          <p:cNvSpPr/>
          <p:nvPr/>
        </p:nvSpPr>
        <p:spPr>
          <a:xfrm>
            <a:off x="9128746" y="505010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P2-6</a:t>
            </a:r>
            <a:r>
              <a:rPr lang="zh-CN" altLang="en-US" dirty="0"/>
              <a:t>巨蟹座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0A685A-9A10-6547-B54C-35924CB8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100379"/>
            <a:ext cx="2916103" cy="51841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8BE56F-B717-394A-8883-DAD1EBBF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82" y="1255363"/>
            <a:ext cx="2950974" cy="52461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5EC8815-919F-AB4E-9721-F94CF095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736" y="1162372"/>
            <a:ext cx="2881232" cy="51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5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1241A47-F379-1049-8BAD-B107E78E753D}"/>
              </a:ext>
            </a:extLst>
          </p:cNvPr>
          <p:cNvSpPr/>
          <p:nvPr/>
        </p:nvSpPr>
        <p:spPr>
          <a:xfrm>
            <a:off x="1198780" y="470138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P2-7</a:t>
            </a:r>
            <a:r>
              <a:rPr lang="zh-CN" altLang="en-US" dirty="0"/>
              <a:t>狮子座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5813C3-86C3-5144-B996-DB180DC1A3D1}"/>
              </a:ext>
            </a:extLst>
          </p:cNvPr>
          <p:cNvSpPr/>
          <p:nvPr/>
        </p:nvSpPr>
        <p:spPr>
          <a:xfrm>
            <a:off x="5178098" y="47013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P2-8</a:t>
            </a:r>
            <a:r>
              <a:rPr lang="zh-CN" altLang="en-US" dirty="0"/>
              <a:t>处女座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88EE71-191A-3C4D-8DB0-537B8849F764}"/>
              </a:ext>
            </a:extLst>
          </p:cNvPr>
          <p:cNvSpPr/>
          <p:nvPr/>
        </p:nvSpPr>
        <p:spPr>
          <a:xfrm>
            <a:off x="9451339" y="534693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P2-9</a:t>
            </a:r>
            <a:r>
              <a:rPr lang="zh-CN" altLang="en-US" dirty="0"/>
              <a:t>天秤座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3D3FE7-649E-B24C-B06B-512FC731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66" y="1084882"/>
            <a:ext cx="3116612" cy="55406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60CDCD-FBE5-7446-854A-95C132428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848" y="904025"/>
            <a:ext cx="3151483" cy="56026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BD5C27-496F-BA4E-BDAC-03A8B1ED8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100" y="904025"/>
            <a:ext cx="2985845" cy="53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0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DC71D52-7740-DD41-9879-6BFA9DBE8A3D}"/>
              </a:ext>
            </a:extLst>
          </p:cNvPr>
          <p:cNvSpPr/>
          <p:nvPr/>
        </p:nvSpPr>
        <p:spPr>
          <a:xfrm>
            <a:off x="1198780" y="470138"/>
            <a:ext cx="1532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P2-10</a:t>
            </a:r>
            <a:r>
              <a:rPr lang="zh-CN" altLang="en-US" dirty="0"/>
              <a:t>天蝎座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09557A-0129-0B41-8418-F123EA5316D6}"/>
              </a:ext>
            </a:extLst>
          </p:cNvPr>
          <p:cNvSpPr/>
          <p:nvPr/>
        </p:nvSpPr>
        <p:spPr>
          <a:xfrm>
            <a:off x="5178098" y="470138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P2-11</a:t>
            </a:r>
            <a:r>
              <a:rPr lang="zh-CN" altLang="en-US" dirty="0"/>
              <a:t>射手座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DA4CAF-8452-A04B-8A52-F60772EABF94}"/>
              </a:ext>
            </a:extLst>
          </p:cNvPr>
          <p:cNvSpPr/>
          <p:nvPr/>
        </p:nvSpPr>
        <p:spPr>
          <a:xfrm>
            <a:off x="9451339" y="534693"/>
            <a:ext cx="1532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P2-12</a:t>
            </a:r>
            <a:r>
              <a:rPr lang="zh-CN" altLang="en-US" dirty="0"/>
              <a:t>摩羯座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7AEBF3-9BB3-6A4C-8137-E40315F25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53" y="1100379"/>
            <a:ext cx="2881232" cy="51221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06A42A-85A6-0A41-8F43-454C9170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701" y="904024"/>
            <a:ext cx="3349111" cy="59539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C10B1C-429B-FE42-ACC3-3F2AE9336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253" y="1100379"/>
            <a:ext cx="2959692" cy="52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13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13A514-DCA7-1B4F-8302-5BCB85C06DCF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P7</a:t>
            </a:r>
            <a:r>
              <a:rPr kumimoji="1" lang="zh-CN" altLang="en-US" sz="6000" dirty="0"/>
              <a:t>选择题三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491E03-C91B-3245-A8AD-296F223035C7}"/>
              </a:ext>
            </a:extLst>
          </p:cNvPr>
          <p:cNvSpPr txBox="1"/>
          <p:nvPr/>
        </p:nvSpPr>
        <p:spPr>
          <a:xfrm>
            <a:off x="4743450" y="4038600"/>
            <a:ext cx="3143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页面功能：拖动选项至杯子的位置则自动跳转到下一页。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页面联系：</a:t>
            </a:r>
            <a:r>
              <a:rPr kumimoji="1" lang="en-US" altLang="zh-CN" dirty="0"/>
              <a:t>p6</a:t>
            </a:r>
            <a:r>
              <a:rPr kumimoji="1" lang="zh-CN" altLang="en-US" dirty="0"/>
              <a:t>选择题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与选择</a:t>
            </a:r>
            <a:r>
              <a:rPr kumimoji="1" lang="en-US" altLang="zh-CN" dirty="0"/>
              <a:t>3</a:t>
            </a:r>
            <a:r>
              <a:rPr kumimoji="1" lang="zh-CN" altLang="en-US" dirty="0"/>
              <a:t>决定了</a:t>
            </a:r>
            <a:r>
              <a:rPr kumimoji="1" lang="en-US" altLang="zh-CN" dirty="0"/>
              <a:t>p9</a:t>
            </a:r>
            <a:r>
              <a:rPr kumimoji="1" lang="zh-CN" altLang="en-US" dirty="0"/>
              <a:t>结果页展示的星运杯名字</a:t>
            </a:r>
          </a:p>
        </p:txBody>
      </p:sp>
    </p:spTree>
    <p:extLst>
      <p:ext uri="{BB962C8B-B14F-4D97-AF65-F5344CB8AC3E}">
        <p14:creationId xmlns:p14="http://schemas.microsoft.com/office/powerpoint/2010/main" val="304217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135"/>
          <p:cNvSpPr/>
          <p:nvPr/>
        </p:nvSpPr>
        <p:spPr>
          <a:xfrm>
            <a:off x="475205" y="5922349"/>
            <a:ext cx="11057515" cy="565761"/>
          </a:xfrm>
          <a:prstGeom prst="rect">
            <a:avLst/>
          </a:prstGeom>
          <a:solidFill>
            <a:srgbClr val="FEF9D6"/>
          </a:solidFill>
          <a:ln w="254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7" name="矩形 135"/>
          <p:cNvSpPr/>
          <p:nvPr/>
        </p:nvSpPr>
        <p:spPr>
          <a:xfrm>
            <a:off x="508450" y="5176608"/>
            <a:ext cx="11057515" cy="565761"/>
          </a:xfrm>
          <a:prstGeom prst="rect">
            <a:avLst/>
          </a:prstGeom>
          <a:solidFill>
            <a:srgbClr val="FEF9D6"/>
          </a:solidFill>
          <a:ln w="254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6" name="矩形 135"/>
          <p:cNvSpPr/>
          <p:nvPr/>
        </p:nvSpPr>
        <p:spPr>
          <a:xfrm>
            <a:off x="475205" y="4416781"/>
            <a:ext cx="11057515" cy="565761"/>
          </a:xfrm>
          <a:prstGeom prst="rect">
            <a:avLst/>
          </a:prstGeom>
          <a:solidFill>
            <a:srgbClr val="FEF9D6"/>
          </a:solidFill>
          <a:ln w="254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33" name="1.首页"/>
          <p:cNvSpPr txBox="1"/>
          <p:nvPr/>
        </p:nvSpPr>
        <p:spPr>
          <a:xfrm>
            <a:off x="1865541" y="3410717"/>
            <a:ext cx="1492396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0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pPr algn="ctr"/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zh-CN" altLang="en-US" sz="2000" dirty="0"/>
              <a:t>红红火火</a:t>
            </a:r>
            <a:endParaRPr lang="en-US" sz="2000" dirty="0"/>
          </a:p>
          <a:p>
            <a:pPr algn="ctr"/>
            <a:r>
              <a:rPr lang="en-US" sz="2000" dirty="0"/>
              <a:t>  </a:t>
            </a:r>
            <a:r>
              <a:rPr lang="zh-CN" altLang="en-US" sz="2000" dirty="0"/>
              <a:t>人来疯</a:t>
            </a:r>
            <a:endParaRPr sz="2000" dirty="0"/>
          </a:p>
        </p:txBody>
      </p:sp>
      <p:sp>
        <p:nvSpPr>
          <p:cNvPr id="234" name="1.首页"/>
          <p:cNvSpPr txBox="1"/>
          <p:nvPr/>
        </p:nvSpPr>
        <p:spPr>
          <a:xfrm>
            <a:off x="4697114" y="3419942"/>
            <a:ext cx="1492396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0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pPr algn="ctr"/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zh-CN" altLang="en-US" sz="2000" dirty="0"/>
              <a:t>青春无限</a:t>
            </a:r>
            <a:endParaRPr lang="en-US" altLang="zh-CN" sz="2000" dirty="0"/>
          </a:p>
          <a:p>
            <a:pPr algn="ctr"/>
            <a:r>
              <a:rPr lang="en-US" sz="2000" dirty="0"/>
              <a:t>     </a:t>
            </a:r>
            <a:r>
              <a:rPr sz="2000" dirty="0" err="1"/>
              <a:t>活力</a:t>
            </a:r>
            <a:r>
              <a:rPr lang="zh-CN" altLang="en-US" sz="2000" dirty="0"/>
              <a:t>达人</a:t>
            </a:r>
            <a:endParaRPr sz="2000" dirty="0"/>
          </a:p>
        </p:txBody>
      </p:sp>
      <p:sp>
        <p:nvSpPr>
          <p:cNvPr id="236" name="1.首页"/>
          <p:cNvSpPr txBox="1"/>
          <p:nvPr/>
        </p:nvSpPr>
        <p:spPr>
          <a:xfrm>
            <a:off x="9427559" y="3396278"/>
            <a:ext cx="1484382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0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pPr algn="ctr"/>
            <a:r>
              <a:rPr lang="en-US" altLang="zh-CN" sz="2000" dirty="0"/>
              <a:t>4</a:t>
            </a:r>
            <a:r>
              <a:rPr lang="zh-CN" altLang="en-US" sz="2000" dirty="0"/>
              <a:t>、脑洞清奇</a:t>
            </a:r>
          </a:p>
          <a:p>
            <a:pPr algn="ctr"/>
            <a:r>
              <a:rPr lang="zh-CN" altLang="en-US" sz="2000" dirty="0"/>
              <a:t>     职业戏精</a:t>
            </a:r>
            <a:endParaRPr sz="2000" dirty="0"/>
          </a:p>
        </p:txBody>
      </p:sp>
      <p:sp>
        <p:nvSpPr>
          <p:cNvPr id="247" name="矩形"/>
          <p:cNvSpPr/>
          <p:nvPr/>
        </p:nvSpPr>
        <p:spPr>
          <a:xfrm>
            <a:off x="-5389" y="487763"/>
            <a:ext cx="1878144" cy="639208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248" name="H5流程与机制"/>
          <p:cNvSpPr txBox="1"/>
          <p:nvPr/>
        </p:nvSpPr>
        <p:spPr>
          <a:xfrm>
            <a:off x="390832" y="645975"/>
            <a:ext cx="114561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sz="2000" dirty="0" err="1"/>
              <a:t>饮品选取</a:t>
            </a:r>
            <a:endParaRPr sz="2000" dirty="0"/>
          </a:p>
        </p:txBody>
      </p:sp>
      <p:sp>
        <p:nvSpPr>
          <p:cNvPr id="250" name="1.首页"/>
          <p:cNvSpPr txBox="1"/>
          <p:nvPr/>
        </p:nvSpPr>
        <p:spPr>
          <a:xfrm>
            <a:off x="2763876" y="1210204"/>
            <a:ext cx="6605847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6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sz="1800" dirty="0"/>
              <a:t>T</a:t>
            </a:r>
            <a:r>
              <a:rPr lang="en-US" altLang="zh-CN" sz="1800" dirty="0"/>
              <a:t>est 2 </a:t>
            </a:r>
            <a:r>
              <a:rPr lang="zh-CN" altLang="en-US" sz="1800" dirty="0"/>
              <a:t>选项中</a:t>
            </a:r>
            <a:r>
              <a:rPr lang="en-US" altLang="zh-CN" sz="1800" dirty="0"/>
              <a:t>4</a:t>
            </a:r>
            <a:r>
              <a:rPr lang="zh-CN" altLang="en-US" sz="1800" dirty="0"/>
              <a:t>选</a:t>
            </a:r>
            <a:r>
              <a:rPr lang="en-US" altLang="zh-CN" sz="1800" dirty="0"/>
              <a:t>1</a:t>
            </a:r>
            <a:r>
              <a:rPr lang="zh-CN" altLang="en-US" sz="1800" dirty="0"/>
              <a:t>，筛选后 </a:t>
            </a:r>
            <a:r>
              <a:rPr lang="en-US" altLang="zh-CN" sz="1800" dirty="0"/>
              <a:t>Test 3 </a:t>
            </a:r>
            <a:r>
              <a:rPr lang="zh-CN" altLang="en-US" sz="1800" dirty="0"/>
              <a:t>选项中</a:t>
            </a:r>
            <a:r>
              <a:rPr lang="en-US" altLang="zh-CN" sz="1800" dirty="0"/>
              <a:t>3</a:t>
            </a:r>
            <a:r>
              <a:rPr lang="zh-CN" altLang="en-US" sz="1800" dirty="0"/>
              <a:t>选</a:t>
            </a:r>
            <a:r>
              <a:rPr lang="en-US" altLang="zh-CN" sz="1800" dirty="0"/>
              <a:t>1</a:t>
            </a:r>
            <a:r>
              <a:rPr lang="zh-CN" altLang="en-US" sz="1800" dirty="0"/>
              <a:t>，得出星运杯饮品</a:t>
            </a:r>
            <a:endParaRPr sz="1800" dirty="0"/>
          </a:p>
        </p:txBody>
      </p:sp>
      <p:sp>
        <p:nvSpPr>
          <p:cNvPr id="252" name="矩形 1"/>
          <p:cNvSpPr txBox="1"/>
          <p:nvPr/>
        </p:nvSpPr>
        <p:spPr>
          <a:xfrm>
            <a:off x="624334" y="4553744"/>
            <a:ext cx="59941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altLang="zh-CN" sz="1600" b="1" dirty="0"/>
              <a:t>1</a:t>
            </a:r>
            <a:r>
              <a:rPr lang="zh-CN" altLang="en-US" sz="1600" b="1" dirty="0"/>
              <a:t>、</a:t>
            </a:r>
            <a:r>
              <a:rPr sz="1600" b="1" dirty="0"/>
              <a:t>红</a:t>
            </a:r>
          </a:p>
        </p:txBody>
      </p:sp>
      <p:sp>
        <p:nvSpPr>
          <p:cNvPr id="253" name="矩形 44"/>
          <p:cNvSpPr txBox="1"/>
          <p:nvPr/>
        </p:nvSpPr>
        <p:spPr>
          <a:xfrm>
            <a:off x="624334" y="5343198"/>
            <a:ext cx="59941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altLang="zh-CN" sz="1600" b="1" dirty="0"/>
              <a:t>2</a:t>
            </a:r>
            <a:r>
              <a:rPr lang="zh-CN" altLang="en-US" sz="1600" b="1" dirty="0"/>
              <a:t>、黄</a:t>
            </a:r>
            <a:endParaRPr sz="1600" b="1" dirty="0"/>
          </a:p>
        </p:txBody>
      </p:sp>
      <p:sp>
        <p:nvSpPr>
          <p:cNvPr id="254" name="矩形 46"/>
          <p:cNvSpPr txBox="1"/>
          <p:nvPr/>
        </p:nvSpPr>
        <p:spPr>
          <a:xfrm>
            <a:off x="617225" y="6107171"/>
            <a:ext cx="56729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en-US" altLang="zh-CN" sz="1600" b="1" dirty="0"/>
              <a:t>3</a:t>
            </a:r>
            <a:r>
              <a:rPr lang="zh-CN" altLang="en-US" sz="1600" b="1" dirty="0"/>
              <a:t>、青</a:t>
            </a:r>
            <a:endParaRPr sz="1600" b="1" dirty="0"/>
          </a:p>
        </p:txBody>
      </p:sp>
      <p:sp>
        <p:nvSpPr>
          <p:cNvPr id="31" name="圆形"/>
          <p:cNvSpPr/>
          <p:nvPr/>
        </p:nvSpPr>
        <p:spPr>
          <a:xfrm>
            <a:off x="2475267" y="851460"/>
            <a:ext cx="170388" cy="170388"/>
          </a:xfrm>
          <a:prstGeom prst="ellipse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32" name="1.首页"/>
          <p:cNvSpPr txBox="1"/>
          <p:nvPr/>
        </p:nvSpPr>
        <p:spPr>
          <a:xfrm>
            <a:off x="2763876" y="757118"/>
            <a:ext cx="178157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defRPr sz="36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en-US" sz="2000" dirty="0"/>
              <a:t>Test 2</a:t>
            </a:r>
            <a:r>
              <a:rPr lang="zh-CN" altLang="en-US" sz="2000" dirty="0"/>
              <a:t>、</a:t>
            </a:r>
            <a:r>
              <a:rPr lang="en-US" altLang="zh-CN" sz="2000" dirty="0"/>
              <a:t>Test 3:</a:t>
            </a:r>
            <a:endParaRPr sz="2000" dirty="0"/>
          </a:p>
        </p:txBody>
      </p:sp>
      <p:pic>
        <p:nvPicPr>
          <p:cNvPr id="34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9688" y1="40625" x2="28750" y2="32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8392">
            <a:off x="461743" y="1416551"/>
            <a:ext cx="1301787" cy="1952160"/>
          </a:xfrm>
          <a:prstGeom prst="rect">
            <a:avLst/>
          </a:prstGeom>
        </p:spPr>
      </p:pic>
      <p:pic>
        <p:nvPicPr>
          <p:cNvPr id="38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68" b="78013" l="32795" r="62280">
                        <a14:foregroundMark x1="39843" y1="30294" x2="39843" y2="30294"/>
                        <a14:foregroundMark x1="41511" y1="29853" x2="41511" y2="29853"/>
                        <a14:foregroundMark x1="46124" y1="24853" x2="46124" y2="24853"/>
                        <a14:foregroundMark x1="49460" y1="24853" x2="49460" y2="24853"/>
                        <a14:foregroundMark x1="52601" y1="25294" x2="52601" y2="25294"/>
                        <a14:foregroundMark x1="56035" y1="27794" x2="56035" y2="27794"/>
                        <a14:foregroundMark x1="57409" y1="31176" x2="57409" y2="31176"/>
                        <a14:foregroundMark x1="50932" y1="30294" x2="50932" y2="30294"/>
                        <a14:foregroundMark x1="45829" y1="29412" x2="45829" y2="29412"/>
                        <a14:foregroundMark x1="45240" y1="29118" x2="45240" y2="29118"/>
                        <a14:foregroundMark x1="46909" y1="27353" x2="46909" y2="27353"/>
                        <a14:foregroundMark x1="48871" y1="27353" x2="48871" y2="27353"/>
                        <a14:foregroundMark x1="47498" y1="28676" x2="47498" y2="28676"/>
                        <a14:foregroundMark x1="53484" y1="29853" x2="53484" y2="29853"/>
                        <a14:foregroundMark x1="51423" y1="26912" x2="51423" y2="26912"/>
                        <a14:foregroundMark x1="54171" y1="27647" x2="54171" y2="27647"/>
                        <a14:foregroundMark x1="55447" y1="29118" x2="55447" y2="29118"/>
                        <a14:foregroundMark x1="43867" y1="28824" x2="43867" y2="28824"/>
                        <a14:foregroundMark x1="44553" y1="27647" x2="44553" y2="27647"/>
                        <a14:backgroundMark x1="41315" y1="72794" x2="41315" y2="72794"/>
                        <a14:backgroundMark x1="55545" y1="71029" x2="55545" y2="71029"/>
                        <a14:backgroundMark x1="53680" y1="23382" x2="53680" y2="23382"/>
                        <a14:backgroundMark x1="57998" y1="27206" x2="57998" y2="27206"/>
                        <a14:backgroundMark x1="55741" y1="27647" x2="55741" y2="27647"/>
                        <a14:backgroundMark x1="44455" y1="28529" x2="44455" y2="28529"/>
                        <a14:backgroundMark x1="45829" y1="28676" x2="45829" y2="28676"/>
                        <a14:backgroundMark x1="55054" y1="28235" x2="55054" y2="28235"/>
                        <a14:backgroundMark x1="44553" y1="29265" x2="44553" y2="29265"/>
                        <a14:backgroundMark x1="46026" y1="28529" x2="46026" y2="28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09" r="34034" b="13319"/>
          <a:stretch/>
        </p:blipFill>
        <p:spPr>
          <a:xfrm rot="20945989">
            <a:off x="6723621" y="1854722"/>
            <a:ext cx="942685" cy="1478047"/>
          </a:xfrm>
          <a:prstGeom prst="rect">
            <a:avLst/>
          </a:prstGeom>
        </p:spPr>
      </p:pic>
      <p:pic>
        <p:nvPicPr>
          <p:cNvPr id="39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660" b="90311" l="14531" r="79337">
                        <a14:foregroundMark x1="48201" y1="42226" x2="48201" y2="42226"/>
                        <a14:foregroundMark x1="42878" y1="43090" x2="42878" y2="43090"/>
                        <a14:foregroundMark x1="42878" y1="48369" x2="42878" y2="48369"/>
                        <a14:foregroundMark x1="41583" y1="45777" x2="41583" y2="45777"/>
                        <a14:foregroundMark x1="53381" y1="42226" x2="53381" y2="42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0" t="10828" r="12563" b="858"/>
          <a:stretch/>
        </p:blipFill>
        <p:spPr>
          <a:xfrm rot="456699">
            <a:off x="7890544" y="1025395"/>
            <a:ext cx="1720883" cy="2814179"/>
          </a:xfrm>
          <a:prstGeom prst="rect">
            <a:avLst/>
          </a:prstGeom>
        </p:spPr>
      </p:pic>
      <p:pic>
        <p:nvPicPr>
          <p:cNvPr id="35" name="图片 2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4039" r="70110">
                        <a14:backgroundMark x1="48478" y1="84040" x2="48478" y2="84040"/>
                        <a14:backgroundMark x1="62391" y1="82828" x2="62391" y2="82828"/>
                        <a14:backgroundMark x1="59130" y1="82828" x2="59130" y2="82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30" r="25381"/>
          <a:stretch/>
        </p:blipFill>
        <p:spPr>
          <a:xfrm rot="21303149">
            <a:off x="1381771" y="1619883"/>
            <a:ext cx="1263884" cy="1693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27406">
            <a:off x="2583722" y="1853941"/>
            <a:ext cx="692255" cy="12483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686335" y="1718479"/>
            <a:ext cx="3589363" cy="1555377"/>
            <a:chOff x="7373393" y="3309592"/>
            <a:chExt cx="7178725" cy="3110753"/>
          </a:xfrm>
        </p:grpSpPr>
        <p:pic>
          <p:nvPicPr>
            <p:cNvPr id="36" name="图片 8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30737" r="67885">
                          <a14:backgroundMark x1="41056" y1="80118" x2="41056" y2="80118"/>
                          <a14:backgroundMark x1="57743" y1="81299" x2="57743" y2="812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r="27471"/>
            <a:stretch/>
          </p:blipFill>
          <p:spPr>
            <a:xfrm rot="20823428">
              <a:off x="7373393" y="3785724"/>
              <a:ext cx="1950718" cy="25602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36114" y="4032994"/>
              <a:ext cx="1753442" cy="2065699"/>
            </a:xfrm>
            <a:prstGeom prst="rect">
              <a:avLst/>
            </a:prstGeom>
          </p:spPr>
        </p:pic>
        <p:pic>
          <p:nvPicPr>
            <p:cNvPr id="42" name="图片 1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backgroundMark x1="39537" y1="49533" x2="39537" y2="40721"/>
                          <a14:backgroundMark x1="39003" y1="27503" x2="39003" y2="27503"/>
                          <a14:backgroundMark x1="47373" y1="28972" x2="47373" y2="28972"/>
                          <a14:backgroundMark x1="58682" y1="31108" x2="58682" y2="31108"/>
                          <a14:backgroundMark x1="64025" y1="39252" x2="64025" y2="39252"/>
                          <a14:backgroundMark x1="64025" y1="47263" x2="64025" y2="47263"/>
                          <a14:backgroundMark x1="76313" y1="75167" x2="76313" y2="75167"/>
                          <a14:backgroundMark x1="70436" y1="45127" x2="70436" y2="45127"/>
                          <a14:backgroundMark x1="67943" y1="32577" x2="67943" y2="32577"/>
                          <a14:backgroundMark x1="64025" y1="23765" x2="64025" y2="237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4165">
              <a:off x="9887235" y="3309592"/>
              <a:ext cx="4664883" cy="311075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802496">
            <a:off x="9631162" y="2116229"/>
            <a:ext cx="572036" cy="1100069"/>
          </a:xfrm>
          <a:prstGeom prst="rect">
            <a:avLst/>
          </a:prstGeom>
        </p:spPr>
      </p:pic>
      <p:pic>
        <p:nvPicPr>
          <p:cNvPr id="49" name="图片 11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backgroundMark x1="35467" y1="29867" x2="35467" y2="29867"/>
                        <a14:backgroundMark x1="66756" y1="29867" x2="66756" y2="29867"/>
                        <a14:backgroundMark x1="79467" y1="40800" x2="79467" y2="4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2635">
            <a:off x="10262813" y="1884128"/>
            <a:ext cx="2337378" cy="1558252"/>
          </a:xfrm>
          <a:prstGeom prst="rect">
            <a:avLst/>
          </a:prstGeom>
        </p:spPr>
      </p:pic>
      <p:pic>
        <p:nvPicPr>
          <p:cNvPr id="52" name="图片 1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110" y="1780624"/>
            <a:ext cx="2319618" cy="15464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7925" y="2046279"/>
            <a:ext cx="786995" cy="1062443"/>
          </a:xfrm>
          <a:prstGeom prst="rect">
            <a:avLst/>
          </a:prstGeom>
        </p:spPr>
      </p:pic>
      <p:sp>
        <p:nvSpPr>
          <p:cNvPr id="44" name="1.首页">
            <a:extLst>
              <a:ext uri="{FF2B5EF4-FFF2-40B4-BE49-F238E27FC236}">
                <a16:creationId xmlns:a16="http://schemas.microsoft.com/office/drawing/2014/main" id="{647448A3-B3AD-3F4A-BFF3-7F1288F06A97}"/>
              </a:ext>
            </a:extLst>
          </p:cNvPr>
          <p:cNvSpPr txBox="1"/>
          <p:nvPr/>
        </p:nvSpPr>
        <p:spPr>
          <a:xfrm>
            <a:off x="7139427" y="3435413"/>
            <a:ext cx="1492396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latin typeface="造字工房尚黑（非商用）常规体"/>
                <a:ea typeface="造字工房尚黑（非商用）常规体"/>
                <a:cs typeface="造字工房尚黑（非商用）常规体"/>
              </a:defRPr>
            </a:lvl1pPr>
          </a:lstStyle>
          <a:p>
            <a:r>
              <a:rPr lang="en-US" altLang="zh-CN" sz="2000" dirty="0"/>
              <a:t>3</a:t>
            </a:r>
            <a:r>
              <a:rPr lang="zh-CN" altLang="en-US" sz="2000" dirty="0"/>
              <a:t>、温和内敛</a:t>
            </a:r>
          </a:p>
          <a:p>
            <a:r>
              <a:rPr lang="zh-CN" altLang="en-US" sz="2000" dirty="0"/>
              <a:t>文艺范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82F40C-5536-E842-AA5B-79E8A35503B7}"/>
              </a:ext>
            </a:extLst>
          </p:cNvPr>
          <p:cNvSpPr/>
          <p:nvPr/>
        </p:nvSpPr>
        <p:spPr>
          <a:xfrm>
            <a:off x="1687794" y="45255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红心果果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0E5866-4788-BF43-A745-B132BA2C9098}"/>
              </a:ext>
            </a:extLst>
          </p:cNvPr>
          <p:cNvSpPr/>
          <p:nvPr/>
        </p:nvSpPr>
        <p:spPr>
          <a:xfrm>
            <a:off x="1608335" y="52444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芒果脏脏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25C6DF-FB8D-AD48-AEC6-C3093CD9E7F2}"/>
              </a:ext>
            </a:extLst>
          </p:cNvPr>
          <p:cNvSpPr/>
          <p:nvPr/>
        </p:nvSpPr>
        <p:spPr>
          <a:xfrm>
            <a:off x="1503743" y="603932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迷彩森林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631447-52FE-384B-86E2-5B4DBC1BB98E}"/>
              </a:ext>
            </a:extLst>
          </p:cNvPr>
          <p:cNvSpPr/>
          <p:nvPr/>
        </p:nvSpPr>
        <p:spPr>
          <a:xfrm>
            <a:off x="4220800" y="44658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完莓奶茶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74A756-D132-E546-B381-27A4DC7D992B}"/>
              </a:ext>
            </a:extLst>
          </p:cNvPr>
          <p:cNvSpPr/>
          <p:nvPr/>
        </p:nvSpPr>
        <p:spPr>
          <a:xfrm>
            <a:off x="4221358" y="52970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桃气满满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81B621-CC4D-214A-B6F9-6306E4823FE7}"/>
              </a:ext>
            </a:extLst>
          </p:cNvPr>
          <p:cNvSpPr/>
          <p:nvPr/>
        </p:nvSpPr>
        <p:spPr>
          <a:xfrm>
            <a:off x="4192247" y="606968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绿宝石冰沙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5FCC7D-FF1E-3A4E-8269-0477214D4ED7}"/>
              </a:ext>
            </a:extLst>
          </p:cNvPr>
          <p:cNvSpPr/>
          <p:nvPr/>
        </p:nvSpPr>
        <p:spPr>
          <a:xfrm>
            <a:off x="6774421" y="45146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樱花朵朵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DE6175-0EC3-124F-A53A-B52232AA33E5}"/>
              </a:ext>
            </a:extLst>
          </p:cNvPr>
          <p:cNvSpPr/>
          <p:nvPr/>
        </p:nvSpPr>
        <p:spPr>
          <a:xfrm>
            <a:off x="6774421" y="529999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萝曼蒂克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E9B172-1A3A-9345-ABE0-1C8F1197D597}"/>
              </a:ext>
            </a:extLst>
          </p:cNvPr>
          <p:cNvSpPr/>
          <p:nvPr/>
        </p:nvSpPr>
        <p:spPr>
          <a:xfrm>
            <a:off x="6585429" y="595787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樽装乌龙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3096FE-710F-A149-82A1-9D2E3B90DB2B}"/>
              </a:ext>
            </a:extLst>
          </p:cNvPr>
          <p:cNvSpPr/>
          <p:nvPr/>
        </p:nvSpPr>
        <p:spPr>
          <a:xfrm>
            <a:off x="9193928" y="60013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奇异云顶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701356-49F8-6C42-96A3-4516ACC6BA9B}"/>
              </a:ext>
            </a:extLst>
          </p:cNvPr>
          <p:cNvSpPr/>
          <p:nvPr/>
        </p:nvSpPr>
        <p:spPr>
          <a:xfrm>
            <a:off x="9213999" y="529028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榴莲奶霸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ED210F-793C-7643-9AD9-00F4CBD7DC19}"/>
              </a:ext>
            </a:extLst>
          </p:cNvPr>
          <p:cNvSpPr/>
          <p:nvPr/>
        </p:nvSpPr>
        <p:spPr>
          <a:xfrm>
            <a:off x="8961510" y="44658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养生朋克</a:t>
            </a:r>
          </a:p>
        </p:txBody>
      </p:sp>
    </p:spTree>
    <p:extLst>
      <p:ext uri="{BB962C8B-B14F-4D97-AF65-F5344CB8AC3E}">
        <p14:creationId xmlns:p14="http://schemas.microsoft.com/office/powerpoint/2010/main" val="731142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EDF0CD-44C4-7245-93DB-C8A43A70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32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7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00CC9B-1524-1F4A-8AC6-68CDB602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1A7A7A-4283-E04F-9F4A-E9C2215E2E07}"/>
              </a:ext>
            </a:extLst>
          </p:cNvPr>
          <p:cNvSpPr txBox="1"/>
          <p:nvPr/>
        </p:nvSpPr>
        <p:spPr>
          <a:xfrm>
            <a:off x="514350" y="990600"/>
            <a:ext cx="314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P1</a:t>
            </a:r>
            <a:r>
              <a:rPr kumimoji="1" lang="zh-CN" altLang="en-US" dirty="0"/>
              <a:t> 情感沟通页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页面效果：下滑进入</a:t>
            </a:r>
          </a:p>
        </p:txBody>
      </p:sp>
    </p:spTree>
    <p:extLst>
      <p:ext uri="{BB962C8B-B14F-4D97-AF65-F5344CB8AC3E}">
        <p14:creationId xmlns:p14="http://schemas.microsoft.com/office/powerpoint/2010/main" val="1465073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13A514-DCA7-1B4F-8302-5BCB85C06DCF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P8</a:t>
            </a:r>
            <a:r>
              <a:rPr kumimoji="1" lang="zh-CN" altLang="en-US" sz="6000" dirty="0"/>
              <a:t>选择题四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97EAB4-1F8A-3A4E-8C77-7F2EA12A4093}"/>
              </a:ext>
            </a:extLst>
          </p:cNvPr>
          <p:cNvSpPr txBox="1"/>
          <p:nvPr/>
        </p:nvSpPr>
        <p:spPr>
          <a:xfrm>
            <a:off x="4743450" y="4038600"/>
            <a:ext cx="3143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页面功能：拖动选项至杯子的位置则自动跳转到下一页。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页面联系：</a:t>
            </a:r>
            <a:r>
              <a:rPr kumimoji="1" lang="en-US" altLang="zh-CN" dirty="0"/>
              <a:t>p8</a:t>
            </a:r>
            <a:r>
              <a:rPr kumimoji="1" lang="zh-CN" altLang="en-US" dirty="0"/>
              <a:t>选择题</a:t>
            </a:r>
            <a:r>
              <a:rPr kumimoji="1" lang="en-US" altLang="zh-CN" dirty="0"/>
              <a:t>4</a:t>
            </a:r>
            <a:r>
              <a:rPr kumimoji="1" lang="zh-CN" altLang="en-US" dirty="0"/>
              <a:t>的结果决定了</a:t>
            </a:r>
            <a:r>
              <a:rPr kumimoji="1" lang="en-US" altLang="zh-CN" dirty="0"/>
              <a:t>p9</a:t>
            </a:r>
            <a:r>
              <a:rPr kumimoji="1" lang="zh-CN" altLang="en-US" dirty="0"/>
              <a:t>结果页的文案</a:t>
            </a:r>
          </a:p>
        </p:txBody>
      </p:sp>
    </p:spTree>
    <p:extLst>
      <p:ext uri="{BB962C8B-B14F-4D97-AF65-F5344CB8AC3E}">
        <p14:creationId xmlns:p14="http://schemas.microsoft.com/office/powerpoint/2010/main" val="51605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CA9834-646E-524B-A864-4CE50EB0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6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1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矩形 24"/>
          <p:cNvSpPr txBox="1"/>
          <p:nvPr/>
        </p:nvSpPr>
        <p:spPr>
          <a:xfrm>
            <a:off x="6532137" y="3587687"/>
            <a:ext cx="86690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sz="1600" dirty="0" err="1">
                <a:solidFill>
                  <a:srgbClr val="FF0000"/>
                </a:solidFill>
              </a:rPr>
              <a:t>钱途无量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403" name="矩形 25"/>
          <p:cNvSpPr txBox="1"/>
          <p:nvPr/>
        </p:nvSpPr>
        <p:spPr>
          <a:xfrm>
            <a:off x="8961252" y="3587723"/>
            <a:ext cx="86690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600" dirty="0">
                <a:solidFill>
                  <a:srgbClr val="FF0000"/>
                </a:solidFill>
              </a:rPr>
              <a:t>天生王者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405" name="矩形 29"/>
          <p:cNvSpPr txBox="1"/>
          <p:nvPr/>
        </p:nvSpPr>
        <p:spPr>
          <a:xfrm>
            <a:off x="1688164" y="4489026"/>
            <a:ext cx="92781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sz="1600" dirty="0" err="1">
                <a:solidFill>
                  <a:srgbClr val="FF0000"/>
                </a:solidFill>
              </a:rPr>
              <a:t>颜值逆天</a:t>
            </a:r>
            <a:r>
              <a:rPr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06" name="矩形 30"/>
          <p:cNvSpPr txBox="1"/>
          <p:nvPr/>
        </p:nvSpPr>
        <p:spPr>
          <a:xfrm>
            <a:off x="6517066" y="5470809"/>
            <a:ext cx="86690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600" dirty="0">
                <a:solidFill>
                  <a:srgbClr val="FF0000"/>
                </a:solidFill>
              </a:rPr>
              <a:t>升职加薪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410" name="矩形 37"/>
          <p:cNvSpPr txBox="1"/>
          <p:nvPr/>
        </p:nvSpPr>
        <p:spPr>
          <a:xfrm>
            <a:off x="8897216" y="5470845"/>
            <a:ext cx="107208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600" dirty="0">
                <a:solidFill>
                  <a:srgbClr val="FF0000"/>
                </a:solidFill>
              </a:rPr>
              <a:t>业界扛把子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411" name="矩形 38"/>
          <p:cNvSpPr txBox="1"/>
          <p:nvPr/>
        </p:nvSpPr>
        <p:spPr>
          <a:xfrm>
            <a:off x="1715014" y="3514130"/>
            <a:ext cx="86690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600" dirty="0">
                <a:solidFill>
                  <a:srgbClr val="FF0000"/>
                </a:solidFill>
              </a:rPr>
              <a:t>有颜有料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415" name="1.首页"/>
          <p:cNvSpPr txBox="1"/>
          <p:nvPr/>
        </p:nvSpPr>
        <p:spPr>
          <a:xfrm>
            <a:off x="3066849" y="1646956"/>
            <a:ext cx="5889433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defRPr sz="36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en-US" altLang="zh-CN" sz="2000" dirty="0"/>
              <a:t>1</a:t>
            </a:r>
            <a:r>
              <a:rPr lang="zh-CN" altLang="en-US" sz="2000" dirty="0"/>
              <a:t>、从选项中</a:t>
            </a:r>
            <a:r>
              <a:rPr lang="en-US" altLang="zh-CN" sz="2000" dirty="0"/>
              <a:t>4</a:t>
            </a:r>
            <a:r>
              <a:rPr lang="zh-CN" altLang="en-US" sz="2000" dirty="0"/>
              <a:t>选</a:t>
            </a:r>
            <a:r>
              <a:rPr lang="en-US" altLang="zh-CN" sz="2000" dirty="0"/>
              <a:t>1</a:t>
            </a:r>
            <a:r>
              <a:rPr sz="2000" dirty="0"/>
              <a:t>决定星运</a:t>
            </a:r>
            <a:r>
              <a:rPr lang="zh-CN" altLang="en-US" sz="2000" dirty="0"/>
              <a:t>杯名称以及星座文案分类</a:t>
            </a:r>
          </a:p>
          <a:p>
            <a:pPr algn="l">
              <a:defRPr sz="36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en-US" altLang="zh-CN" sz="2000" dirty="0"/>
              <a:t>2</a:t>
            </a:r>
            <a:r>
              <a:rPr lang="zh-CN" altLang="en-US" sz="2000" dirty="0"/>
              <a:t>、生成页从分类中随机</a:t>
            </a:r>
            <a:r>
              <a:rPr lang="en-US" altLang="zh-CN" sz="2000" dirty="0"/>
              <a:t>3</a:t>
            </a:r>
            <a:r>
              <a:rPr lang="zh-CN" altLang="en-US" sz="2000" dirty="0"/>
              <a:t>选</a:t>
            </a:r>
            <a:r>
              <a:rPr lang="en-US" altLang="zh-CN" sz="2000" dirty="0"/>
              <a:t>1</a:t>
            </a:r>
            <a:r>
              <a:rPr lang="zh-CN" altLang="en-US" sz="2000" dirty="0"/>
              <a:t>进行匹配</a:t>
            </a:r>
            <a:endParaRPr sz="2000" dirty="0"/>
          </a:p>
        </p:txBody>
      </p:sp>
      <p:sp>
        <p:nvSpPr>
          <p:cNvPr id="44" name="矩形"/>
          <p:cNvSpPr/>
          <p:nvPr/>
        </p:nvSpPr>
        <p:spPr>
          <a:xfrm>
            <a:off x="-9720" y="282591"/>
            <a:ext cx="3033680" cy="639208"/>
          </a:xfrm>
          <a:prstGeom prst="rect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45" name="配方分类"/>
          <p:cNvSpPr txBox="1"/>
          <p:nvPr/>
        </p:nvSpPr>
        <p:spPr>
          <a:xfrm>
            <a:off x="144183" y="422659"/>
            <a:ext cx="2832860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sz="2000" dirty="0" err="1"/>
              <a:t>星运杯</a:t>
            </a:r>
            <a:r>
              <a:rPr lang="zh-CN" altLang="en-US" sz="2000" dirty="0"/>
              <a:t>星座</a:t>
            </a:r>
            <a:r>
              <a:rPr sz="2000" dirty="0"/>
              <a:t>名</a:t>
            </a:r>
            <a:r>
              <a:rPr lang="en-US" altLang="zh-CN" sz="2000" dirty="0"/>
              <a:t>&amp;</a:t>
            </a:r>
            <a:r>
              <a:rPr lang="zh-CN" altLang="en-US" sz="2000" dirty="0"/>
              <a:t>星座文案</a:t>
            </a:r>
            <a:endParaRPr sz="2000" dirty="0"/>
          </a:p>
        </p:txBody>
      </p:sp>
      <p:sp>
        <p:nvSpPr>
          <p:cNvPr id="41" name="矩形 125"/>
          <p:cNvSpPr/>
          <p:nvPr/>
        </p:nvSpPr>
        <p:spPr>
          <a:xfrm>
            <a:off x="8693383" y="2565697"/>
            <a:ext cx="1630804" cy="628593"/>
          </a:xfrm>
          <a:prstGeom prst="rect">
            <a:avLst/>
          </a:prstGeom>
          <a:solidFill>
            <a:srgbClr val="FEF9D6"/>
          </a:solidFill>
          <a:ln w="254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42" name="矩形 124"/>
          <p:cNvSpPr/>
          <p:nvPr/>
        </p:nvSpPr>
        <p:spPr>
          <a:xfrm>
            <a:off x="6065278" y="2548828"/>
            <a:ext cx="1630804" cy="628593"/>
          </a:xfrm>
          <a:prstGeom prst="rect">
            <a:avLst/>
          </a:prstGeom>
          <a:solidFill>
            <a:srgbClr val="FEF9D6"/>
          </a:solidFill>
          <a:ln w="254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43" name="矩形 123"/>
          <p:cNvSpPr/>
          <p:nvPr/>
        </p:nvSpPr>
        <p:spPr>
          <a:xfrm>
            <a:off x="3519245" y="2557633"/>
            <a:ext cx="1844541" cy="628593"/>
          </a:xfrm>
          <a:prstGeom prst="rect">
            <a:avLst/>
          </a:prstGeom>
          <a:solidFill>
            <a:srgbClr val="FEF9D6"/>
          </a:solidFill>
          <a:ln w="254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46" name="矩形 122"/>
          <p:cNvSpPr/>
          <p:nvPr/>
        </p:nvSpPr>
        <p:spPr>
          <a:xfrm>
            <a:off x="1345589" y="2557633"/>
            <a:ext cx="1630804" cy="628593"/>
          </a:xfrm>
          <a:prstGeom prst="rect">
            <a:avLst/>
          </a:prstGeom>
          <a:solidFill>
            <a:srgbClr val="FEF9D6"/>
          </a:solidFill>
          <a:ln w="254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3" name="矩形 29"/>
          <p:cNvSpPr txBox="1"/>
          <p:nvPr/>
        </p:nvSpPr>
        <p:spPr>
          <a:xfrm>
            <a:off x="1650573" y="5471906"/>
            <a:ext cx="86690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600" dirty="0">
                <a:solidFill>
                  <a:srgbClr val="FF0000"/>
                </a:solidFill>
              </a:rPr>
              <a:t>美出天际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56" name="矩形 25"/>
          <p:cNvSpPr txBox="1"/>
          <p:nvPr/>
        </p:nvSpPr>
        <p:spPr>
          <a:xfrm>
            <a:off x="8934401" y="4517355"/>
            <a:ext cx="107208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600" dirty="0">
                <a:solidFill>
                  <a:srgbClr val="FF0000"/>
                </a:solidFill>
              </a:rPr>
              <a:t>圈内挑大梁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57" name="矩形 30"/>
          <p:cNvSpPr txBox="1"/>
          <p:nvPr/>
        </p:nvSpPr>
        <p:spPr>
          <a:xfrm>
            <a:off x="6524742" y="4524278"/>
            <a:ext cx="86690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600" dirty="0">
                <a:solidFill>
                  <a:srgbClr val="FF0000"/>
                </a:solidFill>
              </a:rPr>
              <a:t>一夜暴富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26" name="圆形"/>
          <p:cNvSpPr/>
          <p:nvPr/>
        </p:nvSpPr>
        <p:spPr>
          <a:xfrm>
            <a:off x="2806005" y="1300594"/>
            <a:ext cx="170388" cy="170388"/>
          </a:xfrm>
          <a:prstGeom prst="ellipse">
            <a:avLst/>
          </a:prstGeom>
          <a:solidFill>
            <a:srgbClr val="FFA7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endParaRPr sz="1600"/>
          </a:p>
        </p:txBody>
      </p:sp>
      <p:sp>
        <p:nvSpPr>
          <p:cNvPr id="27" name="1.首页"/>
          <p:cNvSpPr txBox="1"/>
          <p:nvPr/>
        </p:nvSpPr>
        <p:spPr>
          <a:xfrm>
            <a:off x="3094614" y="1206252"/>
            <a:ext cx="819455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defRPr sz="36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en-US" sz="2000" dirty="0"/>
              <a:t>Test 4:</a:t>
            </a:r>
            <a:endParaRPr sz="2000" dirty="0"/>
          </a:p>
        </p:txBody>
      </p:sp>
      <p:sp>
        <p:nvSpPr>
          <p:cNvPr id="32" name="1.首页"/>
          <p:cNvSpPr txBox="1"/>
          <p:nvPr/>
        </p:nvSpPr>
        <p:spPr>
          <a:xfrm>
            <a:off x="1500209" y="2499653"/>
            <a:ext cx="1429665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defRPr sz="2400" b="1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dirty="0"/>
              <a:t>逆龄生长</a:t>
            </a:r>
            <a:endParaRPr lang="en-US" altLang="zh-CN" dirty="0"/>
          </a:p>
          <a:p>
            <a:pPr>
              <a:defRPr sz="2400" b="1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dirty="0"/>
              <a:t>颜值</a:t>
            </a:r>
            <a:r>
              <a:rPr lang="en-US" altLang="zh-CN" dirty="0"/>
              <a:t>UP</a:t>
            </a:r>
            <a:endParaRPr dirty="0"/>
          </a:p>
        </p:txBody>
      </p:sp>
      <p:sp>
        <p:nvSpPr>
          <p:cNvPr id="33" name="1.首页"/>
          <p:cNvSpPr txBox="1"/>
          <p:nvPr/>
        </p:nvSpPr>
        <p:spPr>
          <a:xfrm>
            <a:off x="3966545" y="2597650"/>
            <a:ext cx="974626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 b="1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</a:rPr>
              <a:t>锦鲤附身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环游世界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34" name="1.首页"/>
          <p:cNvSpPr txBox="1"/>
          <p:nvPr/>
        </p:nvSpPr>
        <p:spPr>
          <a:xfrm>
            <a:off x="6361087" y="2578414"/>
            <a:ext cx="974626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 b="1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</a:rPr>
              <a:t>突发横财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奖金翻倍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5" name="1.首页"/>
          <p:cNvSpPr txBox="1"/>
          <p:nvPr/>
        </p:nvSpPr>
        <p:spPr>
          <a:xfrm>
            <a:off x="8955837" y="2595578"/>
            <a:ext cx="974626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 b="1">
                <a:solidFill>
                  <a:srgbClr val="5E5E5E"/>
                </a:solidFill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</a:rPr>
              <a:t>出品大卖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直升店长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9" name="矩形 5"/>
          <p:cNvSpPr txBox="1"/>
          <p:nvPr/>
        </p:nvSpPr>
        <p:spPr>
          <a:xfrm>
            <a:off x="1425022" y="3822678"/>
            <a:ext cx="174855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自带美颜还不够 </a:t>
            </a:r>
            <a:r>
              <a:rPr lang="en-US" altLang="zh-CN" sz="1600" dirty="0"/>
              <a:t>?</a:t>
            </a:r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600" dirty="0" err="1"/>
              <a:t>饮品才华</a:t>
            </a:r>
            <a:r>
              <a:rPr lang="zh-CN" altLang="en-US" sz="1600" dirty="0"/>
              <a:t>拿来凑 ！</a:t>
            </a:r>
            <a:endParaRPr sz="1600" dirty="0"/>
          </a:p>
        </p:txBody>
      </p:sp>
      <p:sp>
        <p:nvSpPr>
          <p:cNvPr id="30" name="矩形 8"/>
          <p:cNvSpPr txBox="1"/>
          <p:nvPr/>
        </p:nvSpPr>
        <p:spPr>
          <a:xfrm>
            <a:off x="1389180" y="5721760"/>
            <a:ext cx="168764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600" dirty="0" err="1"/>
              <a:t>饮品美出新高度</a:t>
            </a:r>
            <a:r>
              <a:rPr sz="1600" dirty="0"/>
              <a:t>，</a:t>
            </a:r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600" dirty="0" err="1"/>
              <a:t>爆款卖出新天际</a:t>
            </a:r>
            <a:r>
              <a:rPr sz="1600" dirty="0"/>
              <a:t>！</a:t>
            </a:r>
          </a:p>
        </p:txBody>
      </p:sp>
      <p:sp>
        <p:nvSpPr>
          <p:cNvPr id="31" name="矩形 10"/>
          <p:cNvSpPr txBox="1"/>
          <p:nvPr/>
        </p:nvSpPr>
        <p:spPr>
          <a:xfrm>
            <a:off x="1212936" y="4750640"/>
            <a:ext cx="209801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轻松制作高颜值饮品，</a:t>
            </a:r>
            <a:endParaRPr lang="en-US" altLang="zh-CN" sz="1600" dirty="0"/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浪漫俘获顾客爱美心！</a:t>
            </a:r>
            <a:endParaRPr sz="1600" dirty="0"/>
          </a:p>
        </p:txBody>
      </p:sp>
      <p:sp>
        <p:nvSpPr>
          <p:cNvPr id="36" name="矩形 2"/>
          <p:cNvSpPr txBox="1"/>
          <p:nvPr/>
        </p:nvSpPr>
        <p:spPr>
          <a:xfrm>
            <a:off x="6307484" y="3830789"/>
            <a:ext cx="18928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600" dirty="0" err="1"/>
              <a:t>确认过眼神</a:t>
            </a:r>
            <a:r>
              <a:rPr sz="1600" dirty="0"/>
              <a:t>，</a:t>
            </a:r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600" dirty="0" err="1"/>
              <a:t>是将要挣大钱的人</a:t>
            </a:r>
            <a:r>
              <a:rPr sz="1600" dirty="0"/>
              <a:t>！</a:t>
            </a:r>
          </a:p>
        </p:txBody>
      </p:sp>
      <p:sp>
        <p:nvSpPr>
          <p:cNvPr id="37" name="矩形 6"/>
          <p:cNvSpPr txBox="1"/>
          <p:nvPr/>
        </p:nvSpPr>
        <p:spPr>
          <a:xfrm>
            <a:off x="8728545" y="3827054"/>
            <a:ext cx="168764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天生饮品王者范</a:t>
            </a:r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饮品领军佼佼者！</a:t>
            </a:r>
            <a:endParaRPr sz="1600" dirty="0"/>
          </a:p>
        </p:txBody>
      </p:sp>
      <p:sp>
        <p:nvSpPr>
          <p:cNvPr id="38" name="矩形 7"/>
          <p:cNvSpPr txBox="1"/>
          <p:nvPr/>
        </p:nvSpPr>
        <p:spPr>
          <a:xfrm>
            <a:off x="8887353" y="5742621"/>
            <a:ext cx="230319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都</a:t>
            </a:r>
            <a:r>
              <a:rPr sz="1600" dirty="0" err="1"/>
              <a:t>是九年义务教育</a:t>
            </a:r>
            <a:r>
              <a:rPr sz="1600" dirty="0"/>
              <a:t>，</a:t>
            </a:r>
            <a:endParaRPr lang="en-US" sz="1600" dirty="0"/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为何你的饮品这么优秀？</a:t>
            </a:r>
            <a:endParaRPr sz="1600" dirty="0"/>
          </a:p>
        </p:txBody>
      </p:sp>
      <p:sp>
        <p:nvSpPr>
          <p:cNvPr id="39" name="矩形 3"/>
          <p:cNvSpPr txBox="1"/>
          <p:nvPr/>
        </p:nvSpPr>
        <p:spPr>
          <a:xfrm>
            <a:off x="6219013" y="5742473"/>
            <a:ext cx="168764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600" dirty="0" err="1"/>
              <a:t>饮品界的工作狂魔</a:t>
            </a:r>
            <a:endParaRPr lang="en-US" altLang="zh-CN" sz="1600" dirty="0"/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你不加薪谁加薪？</a:t>
            </a:r>
            <a:endParaRPr sz="1600" dirty="0"/>
          </a:p>
        </p:txBody>
      </p:sp>
      <p:sp>
        <p:nvSpPr>
          <p:cNvPr id="47" name="矩形 39"/>
          <p:cNvSpPr txBox="1"/>
          <p:nvPr/>
        </p:nvSpPr>
        <p:spPr>
          <a:xfrm>
            <a:off x="6123734" y="4729282"/>
            <a:ext cx="284378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极致的完美饮品者</a:t>
            </a:r>
            <a:endParaRPr lang="en-US" altLang="zh-CN" sz="1600" dirty="0"/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en-US" altLang="zh-CN" sz="1600" dirty="0"/>
              <a:t>2019</a:t>
            </a:r>
            <a:r>
              <a:rPr lang="zh-CN" altLang="en-US" sz="1600" dirty="0"/>
              <a:t>你不富你算我输</a:t>
            </a:r>
            <a:r>
              <a:rPr lang="en-US" altLang="zh-CN" sz="1600" dirty="0"/>
              <a:t>~</a:t>
            </a:r>
          </a:p>
        </p:txBody>
      </p:sp>
      <p:sp>
        <p:nvSpPr>
          <p:cNvPr id="48" name="矩形 33"/>
          <p:cNvSpPr txBox="1"/>
          <p:nvPr/>
        </p:nvSpPr>
        <p:spPr>
          <a:xfrm>
            <a:off x="8848299" y="4750949"/>
            <a:ext cx="209801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童鞋</a:t>
            </a:r>
            <a:r>
              <a:rPr sz="1600" dirty="0"/>
              <a:t>，</a:t>
            </a:r>
            <a:r>
              <a:rPr sz="1600" dirty="0" err="1"/>
              <a:t>你真的不是</a:t>
            </a:r>
            <a:endParaRPr lang="en-US" sz="1600" dirty="0"/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sz="1600" dirty="0" err="1"/>
              <a:t>中央饮品学院毕业的</a:t>
            </a:r>
            <a:r>
              <a:rPr sz="1600" dirty="0"/>
              <a:t>？</a:t>
            </a:r>
          </a:p>
        </p:txBody>
      </p:sp>
      <p:sp>
        <p:nvSpPr>
          <p:cNvPr id="49" name="矩形 9"/>
          <p:cNvSpPr txBox="1"/>
          <p:nvPr/>
        </p:nvSpPr>
        <p:spPr>
          <a:xfrm>
            <a:off x="3569477" y="4753048"/>
            <a:ext cx="209801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玩天玩地花样多</a:t>
            </a:r>
            <a:r>
              <a:rPr sz="1600" dirty="0"/>
              <a:t>，</a:t>
            </a:r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还怕整不出个</a:t>
            </a:r>
            <a:r>
              <a:rPr sz="1600" dirty="0" err="1"/>
              <a:t>网红店</a:t>
            </a:r>
            <a:r>
              <a:rPr lang="zh-CN" altLang="en-US" sz="1600" dirty="0"/>
              <a:t>？</a:t>
            </a:r>
            <a:endParaRPr sz="1600" dirty="0"/>
          </a:p>
        </p:txBody>
      </p:sp>
      <p:sp>
        <p:nvSpPr>
          <p:cNvPr id="50" name="矩形 1"/>
          <p:cNvSpPr txBox="1"/>
          <p:nvPr/>
        </p:nvSpPr>
        <p:spPr>
          <a:xfrm>
            <a:off x="3672069" y="3791858"/>
            <a:ext cx="168764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自由饮品派，</a:t>
            </a:r>
            <a:endParaRPr lang="en-US" altLang="zh-CN" sz="1600" dirty="0"/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玩出</a:t>
            </a:r>
            <a:r>
              <a:rPr sz="1600" dirty="0" err="1"/>
              <a:t>饮界奥斯卡</a:t>
            </a:r>
            <a:r>
              <a:rPr sz="1600" dirty="0"/>
              <a:t>！</a:t>
            </a:r>
          </a:p>
        </p:txBody>
      </p:sp>
      <p:sp>
        <p:nvSpPr>
          <p:cNvPr id="51" name="矩形 41"/>
          <p:cNvSpPr txBox="1"/>
          <p:nvPr/>
        </p:nvSpPr>
        <p:spPr>
          <a:xfrm>
            <a:off x="3622754" y="5707933"/>
            <a:ext cx="335970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/>
              <a:t>满杯欢乐溢不住</a:t>
            </a:r>
            <a:r>
              <a:rPr sz="1600" dirty="0"/>
              <a:t>~</a:t>
            </a:r>
            <a:endParaRPr lang="en-US" sz="1600" dirty="0"/>
          </a:p>
          <a:p>
            <a:pPr algn="l"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pPr>
            <a:r>
              <a:rPr lang="zh-CN" altLang="en-US" sz="1600" dirty="0">
                <a:latin typeface="造字工房尚黑（非商用）常规体"/>
                <a:ea typeface="造字工房尚黑（非商用）常规体"/>
                <a:cs typeface="造字工房尚黑（非商用）常规体"/>
                <a:sym typeface="Helvetica Neue"/>
              </a:rPr>
              <a:t>快乐传遍顾客心！</a:t>
            </a:r>
            <a:endParaRPr sz="1600" dirty="0">
              <a:latin typeface="造字工房尚黑（非商用）常规体"/>
              <a:ea typeface="造字工房尚黑（非商用）常规体"/>
              <a:cs typeface="造字工房尚黑（非商用）常规体"/>
              <a:sym typeface="Helvetica Neue"/>
            </a:endParaRPr>
          </a:p>
        </p:txBody>
      </p:sp>
      <p:sp>
        <p:nvSpPr>
          <p:cNvPr id="59" name="矩形 38"/>
          <p:cNvSpPr txBox="1"/>
          <p:nvPr/>
        </p:nvSpPr>
        <p:spPr>
          <a:xfrm>
            <a:off x="3869364" y="5422492"/>
            <a:ext cx="86690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600" dirty="0">
                <a:solidFill>
                  <a:srgbClr val="FF0000"/>
                </a:solidFill>
              </a:rPr>
              <a:t>享乐主义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60" name="矩形 38"/>
          <p:cNvSpPr txBox="1"/>
          <p:nvPr/>
        </p:nvSpPr>
        <p:spPr>
          <a:xfrm>
            <a:off x="3942311" y="3514130"/>
            <a:ext cx="86690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600" dirty="0">
                <a:solidFill>
                  <a:srgbClr val="FF0000"/>
                </a:solidFill>
              </a:rPr>
              <a:t>自由行者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61" name="矩形 38"/>
          <p:cNvSpPr txBox="1"/>
          <p:nvPr/>
        </p:nvSpPr>
        <p:spPr>
          <a:xfrm>
            <a:off x="3942309" y="4478037"/>
            <a:ext cx="86690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200">
                <a:latin typeface="造字工房尚黑（非商用）常规体"/>
                <a:ea typeface="造字工房尚黑（非商用）常规体"/>
                <a:cs typeface="造字工房尚黑（非商用）常规体"/>
                <a:sym typeface="造字工房尚黑（非商用）常规体"/>
              </a:defRPr>
            </a:lvl1pPr>
          </a:lstStyle>
          <a:p>
            <a:r>
              <a:rPr lang="zh-CN" altLang="en-US" sz="1600" dirty="0">
                <a:solidFill>
                  <a:srgbClr val="FF0000"/>
                </a:solidFill>
              </a:rPr>
              <a:t>人生玩家</a:t>
            </a:r>
            <a:endParaRPr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0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13A514-DCA7-1B4F-8302-5BCB85C06DCF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P9</a:t>
            </a:r>
            <a:r>
              <a:rPr kumimoji="1" lang="zh-CN" altLang="en-US" sz="6000" dirty="0"/>
              <a:t>结果页</a:t>
            </a:r>
          </a:p>
        </p:txBody>
      </p:sp>
    </p:spTree>
    <p:extLst>
      <p:ext uri="{BB962C8B-B14F-4D97-AF65-F5344CB8AC3E}">
        <p14:creationId xmlns:p14="http://schemas.microsoft.com/office/powerpoint/2010/main" val="4098887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0B2824-D5F0-984E-8655-219CD56F5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199" y="0"/>
            <a:ext cx="3857625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5B6F05-BF69-884E-B12E-89E09E38D2EB}"/>
              </a:ext>
            </a:extLst>
          </p:cNvPr>
          <p:cNvSpPr/>
          <p:nvPr/>
        </p:nvSpPr>
        <p:spPr>
          <a:xfrm>
            <a:off x="3859078" y="1053885"/>
            <a:ext cx="1704814" cy="9298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左箭头 2">
            <a:extLst>
              <a:ext uri="{FF2B5EF4-FFF2-40B4-BE49-F238E27FC236}">
                <a16:creationId xmlns:a16="http://schemas.microsoft.com/office/drawing/2014/main" id="{85EB34B2-4D7B-3240-AA9E-B69CF13E8C1C}"/>
              </a:ext>
            </a:extLst>
          </p:cNvPr>
          <p:cNvSpPr/>
          <p:nvPr/>
        </p:nvSpPr>
        <p:spPr>
          <a:xfrm>
            <a:off x="2634712" y="1317356"/>
            <a:ext cx="960895" cy="1084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CA4F7B-B3A3-A440-9EB2-5BE6ABAFF69D}"/>
              </a:ext>
            </a:extLst>
          </p:cNvPr>
          <p:cNvSpPr txBox="1"/>
          <p:nvPr/>
        </p:nvSpPr>
        <p:spPr>
          <a:xfrm>
            <a:off x="1278611" y="1195668"/>
            <a:ext cx="122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用户的昵称提取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F3DC08-9848-A844-BD02-CAFD5EFC7CA1}"/>
              </a:ext>
            </a:extLst>
          </p:cNvPr>
          <p:cNvSpPr/>
          <p:nvPr/>
        </p:nvSpPr>
        <p:spPr>
          <a:xfrm>
            <a:off x="4167186" y="2433234"/>
            <a:ext cx="1908149" cy="154982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左箭头 6">
            <a:extLst>
              <a:ext uri="{FF2B5EF4-FFF2-40B4-BE49-F238E27FC236}">
                <a16:creationId xmlns:a16="http://schemas.microsoft.com/office/drawing/2014/main" id="{78BF1D56-6DA7-AD46-9804-B9FF10232742}"/>
              </a:ext>
            </a:extLst>
          </p:cNvPr>
          <p:cNvSpPr/>
          <p:nvPr/>
        </p:nvSpPr>
        <p:spPr>
          <a:xfrm>
            <a:off x="2898183" y="3037668"/>
            <a:ext cx="960895" cy="108488"/>
          </a:xfrm>
          <a:prstGeom prst="leftArrow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355DFB-F8FC-1C4F-A927-45D3018A4B52}"/>
              </a:ext>
            </a:extLst>
          </p:cNvPr>
          <p:cNvSpPr txBox="1"/>
          <p:nvPr/>
        </p:nvSpPr>
        <p:spPr>
          <a:xfrm>
            <a:off x="1410346" y="2884982"/>
            <a:ext cx="122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由</a:t>
            </a:r>
            <a:r>
              <a:rPr kumimoji="1" lang="en-US" altLang="zh-CN" dirty="0"/>
              <a:t>p2</a:t>
            </a:r>
            <a:r>
              <a:rPr kumimoji="1" lang="zh-CN" altLang="en-US" dirty="0"/>
              <a:t>决定星座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93B94B-D006-D842-821E-53C87327B6F9}"/>
              </a:ext>
            </a:extLst>
          </p:cNvPr>
          <p:cNvSpPr/>
          <p:nvPr/>
        </p:nvSpPr>
        <p:spPr>
          <a:xfrm>
            <a:off x="6188989" y="2433232"/>
            <a:ext cx="1908149" cy="15498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5F9035-46A2-CC4B-A2AA-9061E70AE481}"/>
              </a:ext>
            </a:extLst>
          </p:cNvPr>
          <p:cNvSpPr/>
          <p:nvPr/>
        </p:nvSpPr>
        <p:spPr>
          <a:xfrm>
            <a:off x="6116663" y="4197456"/>
            <a:ext cx="1908149" cy="6021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左箭头 10">
            <a:extLst>
              <a:ext uri="{FF2B5EF4-FFF2-40B4-BE49-F238E27FC236}">
                <a16:creationId xmlns:a16="http://schemas.microsoft.com/office/drawing/2014/main" id="{883E1C66-9334-5F40-B868-E04E2A838D35}"/>
              </a:ext>
            </a:extLst>
          </p:cNvPr>
          <p:cNvSpPr/>
          <p:nvPr/>
        </p:nvSpPr>
        <p:spPr>
          <a:xfrm rot="10800000">
            <a:off x="8097137" y="3037668"/>
            <a:ext cx="960895" cy="10848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箭头 11">
            <a:extLst>
              <a:ext uri="{FF2B5EF4-FFF2-40B4-BE49-F238E27FC236}">
                <a16:creationId xmlns:a16="http://schemas.microsoft.com/office/drawing/2014/main" id="{314EBF60-6D46-2E48-A124-22D02CB9ED7C}"/>
              </a:ext>
            </a:extLst>
          </p:cNvPr>
          <p:cNvSpPr/>
          <p:nvPr/>
        </p:nvSpPr>
        <p:spPr>
          <a:xfrm rot="10800000">
            <a:off x="8097137" y="4540999"/>
            <a:ext cx="960895" cy="10848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DC04F4-9503-2E43-9659-67874A525E27}"/>
              </a:ext>
            </a:extLst>
          </p:cNvPr>
          <p:cNvSpPr txBox="1"/>
          <p:nvPr/>
        </p:nvSpPr>
        <p:spPr>
          <a:xfrm>
            <a:off x="9273153" y="2822990"/>
            <a:ext cx="122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由</a:t>
            </a:r>
            <a:r>
              <a:rPr kumimoji="1" lang="en-US" altLang="zh-CN" dirty="0"/>
              <a:t>p2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p3</a:t>
            </a:r>
            <a:r>
              <a:rPr kumimoji="1" lang="zh-CN" altLang="en-US" dirty="0"/>
              <a:t>决定饮品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C21CBE-F481-DE4A-8245-BE57AC84455F}"/>
              </a:ext>
            </a:extLst>
          </p:cNvPr>
          <p:cNvSpPr txBox="1"/>
          <p:nvPr/>
        </p:nvSpPr>
        <p:spPr>
          <a:xfrm>
            <a:off x="9273153" y="4153258"/>
            <a:ext cx="122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由</a:t>
            </a:r>
            <a:r>
              <a:rPr kumimoji="1" lang="en-US" altLang="zh-CN" dirty="0"/>
              <a:t>p2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p3</a:t>
            </a:r>
            <a:r>
              <a:rPr kumimoji="1" lang="zh-CN" altLang="en-US" dirty="0"/>
              <a:t>决定饮品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14D80A-A807-6649-B5DC-57E67CB41D91}"/>
              </a:ext>
            </a:extLst>
          </p:cNvPr>
          <p:cNvSpPr/>
          <p:nvPr/>
        </p:nvSpPr>
        <p:spPr>
          <a:xfrm>
            <a:off x="4067580" y="4239932"/>
            <a:ext cx="1908149" cy="60213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59E14F-1820-1042-B0D9-DE03B1792252}"/>
              </a:ext>
            </a:extLst>
          </p:cNvPr>
          <p:cNvSpPr/>
          <p:nvPr/>
        </p:nvSpPr>
        <p:spPr>
          <a:xfrm>
            <a:off x="4280840" y="4865595"/>
            <a:ext cx="3650984" cy="60213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左箭头 16">
            <a:extLst>
              <a:ext uri="{FF2B5EF4-FFF2-40B4-BE49-F238E27FC236}">
                <a16:creationId xmlns:a16="http://schemas.microsoft.com/office/drawing/2014/main" id="{6EA5D581-3F9E-BB42-8439-BCE4395987A0}"/>
              </a:ext>
            </a:extLst>
          </p:cNvPr>
          <p:cNvSpPr/>
          <p:nvPr/>
        </p:nvSpPr>
        <p:spPr>
          <a:xfrm flipV="1">
            <a:off x="2929180" y="4342388"/>
            <a:ext cx="960895" cy="297051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左箭头 17">
            <a:extLst>
              <a:ext uri="{FF2B5EF4-FFF2-40B4-BE49-F238E27FC236}">
                <a16:creationId xmlns:a16="http://schemas.microsoft.com/office/drawing/2014/main" id="{D9844FFC-3C14-7B4D-B3AD-DE4495487B3F}"/>
              </a:ext>
            </a:extLst>
          </p:cNvPr>
          <p:cNvSpPr/>
          <p:nvPr/>
        </p:nvSpPr>
        <p:spPr>
          <a:xfrm flipV="1">
            <a:off x="3020316" y="5018135"/>
            <a:ext cx="960895" cy="297051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A11D91-C84A-D940-8CF4-EAC3D6B6AC52}"/>
              </a:ext>
            </a:extLst>
          </p:cNvPr>
          <p:cNvSpPr txBox="1"/>
          <p:nvPr/>
        </p:nvSpPr>
        <p:spPr>
          <a:xfrm>
            <a:off x="1410346" y="4476423"/>
            <a:ext cx="1224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由</a:t>
            </a:r>
            <a:r>
              <a:rPr kumimoji="1" lang="en-US" altLang="zh-CN" dirty="0"/>
              <a:t>p4</a:t>
            </a:r>
            <a:r>
              <a:rPr kumimoji="1" lang="zh-CN" altLang="en-US" dirty="0"/>
              <a:t>决定用户结果语言描述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42D5F1-D687-A14C-8E54-FE585F28C41E}"/>
              </a:ext>
            </a:extLst>
          </p:cNvPr>
          <p:cNvSpPr/>
          <p:nvPr/>
        </p:nvSpPr>
        <p:spPr>
          <a:xfrm>
            <a:off x="6484020" y="2884982"/>
            <a:ext cx="1173433" cy="94568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左箭头 20">
            <a:extLst>
              <a:ext uri="{FF2B5EF4-FFF2-40B4-BE49-F238E27FC236}">
                <a16:creationId xmlns:a16="http://schemas.microsoft.com/office/drawing/2014/main" id="{0BDDBA5A-7F1F-1044-8D52-5D49D0882E96}"/>
              </a:ext>
            </a:extLst>
          </p:cNvPr>
          <p:cNvSpPr/>
          <p:nvPr/>
        </p:nvSpPr>
        <p:spPr>
          <a:xfrm rot="8442628" flipV="1">
            <a:off x="7448629" y="2249262"/>
            <a:ext cx="1400579" cy="367940"/>
          </a:xfrm>
          <a:prstGeom prst="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74B037-6B95-4544-A4A0-F4512518CD15}"/>
              </a:ext>
            </a:extLst>
          </p:cNvPr>
          <p:cNvSpPr txBox="1"/>
          <p:nvPr/>
        </p:nvSpPr>
        <p:spPr>
          <a:xfrm>
            <a:off x="8660970" y="1518833"/>
            <a:ext cx="330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由</a:t>
            </a:r>
            <a:r>
              <a:rPr kumimoji="1" lang="en-US" altLang="zh-CN" dirty="0"/>
              <a:t>p2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p3</a:t>
            </a:r>
            <a:r>
              <a:rPr kumimoji="1" lang="zh-CN" altLang="en-US" dirty="0"/>
              <a:t>决定，点击小手跳转到</a:t>
            </a:r>
            <a:r>
              <a:rPr kumimoji="1" lang="en-US" altLang="zh-CN" dirty="0"/>
              <a:t>p13</a:t>
            </a:r>
            <a:r>
              <a:rPr kumimoji="1" lang="zh-CN" altLang="en-US" dirty="0"/>
              <a:t>配方页面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A12026D-CD3E-5349-A966-16F86FEDB02C}"/>
              </a:ext>
            </a:extLst>
          </p:cNvPr>
          <p:cNvSpPr txBox="1"/>
          <p:nvPr/>
        </p:nvSpPr>
        <p:spPr>
          <a:xfrm>
            <a:off x="805913" y="5693882"/>
            <a:ext cx="2929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此页面的二维码需要替换成</a:t>
            </a:r>
            <a:r>
              <a:rPr kumimoji="1" lang="en-US" altLang="zh-CN" dirty="0"/>
              <a:t>h5</a:t>
            </a:r>
            <a:r>
              <a:rPr kumimoji="1" lang="zh-CN" altLang="en-US" dirty="0"/>
              <a:t>的二维码，然后诱导扫描与转发的文字不出现在用户保存的海报页面上。</a:t>
            </a:r>
          </a:p>
        </p:txBody>
      </p:sp>
    </p:spTree>
    <p:extLst>
      <p:ext uri="{BB962C8B-B14F-4D97-AF65-F5344CB8AC3E}">
        <p14:creationId xmlns:p14="http://schemas.microsoft.com/office/powerpoint/2010/main" val="4210131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1DA147-0452-5044-892C-A591AF85FCCF}"/>
              </a:ext>
            </a:extLst>
          </p:cNvPr>
          <p:cNvSpPr txBox="1"/>
          <p:nvPr/>
        </p:nvSpPr>
        <p:spPr>
          <a:xfrm>
            <a:off x="4156363" y="299258"/>
            <a:ext cx="816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结果页输出结果参考示意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DEED01-894C-4847-8E37-C24F520A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30" y="3962938"/>
            <a:ext cx="1496052" cy="26596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E185E0-79C4-9E4E-A583-041C5F4E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501" y="668590"/>
            <a:ext cx="1274877" cy="22664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73BAF-185C-7C41-AF04-EB6A23482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105" y="3886274"/>
            <a:ext cx="1416800" cy="25187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225AC8-440B-A541-B1AD-C351C875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132" y="3756738"/>
            <a:ext cx="1576993" cy="28035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1BA918-5D39-E14D-96FF-33957AAED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184" y="3939955"/>
            <a:ext cx="1416800" cy="25187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E1CFA2-39E2-9F43-AFE4-66BE29CBE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87" y="3884351"/>
            <a:ext cx="1505211" cy="26759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660962-2F93-A443-B73A-959631F4A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7482" y="483924"/>
            <a:ext cx="1745274" cy="31027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411F71-546E-A349-86B7-29812DD45B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824" y="668590"/>
            <a:ext cx="1840143" cy="327136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9505D77-5E7E-C044-AE46-17B8D7AFF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424" y="551720"/>
            <a:ext cx="1707139" cy="303491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556EFCE-AF83-A642-9879-81D01A5DDB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1075" y="34191"/>
            <a:ext cx="2005965" cy="356616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0CBC301-2874-7A40-B610-DB2F10D76B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3593" y="3962938"/>
            <a:ext cx="1461006" cy="259734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A994797-2CAC-3E4C-88C2-84290D6CF5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1565" y="0"/>
            <a:ext cx="2043372" cy="36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30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1DD6C3-B1A0-EE40-91BA-9A6E24CB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683" y="0"/>
            <a:ext cx="385762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081D99-8580-764E-969A-1400F87E27B2}"/>
              </a:ext>
            </a:extLst>
          </p:cNvPr>
          <p:cNvSpPr txBox="1"/>
          <p:nvPr/>
        </p:nvSpPr>
        <p:spPr>
          <a:xfrm>
            <a:off x="2069025" y="2637010"/>
            <a:ext cx="1224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用户点击其他则获奖几率下降一半</a:t>
            </a:r>
          </a:p>
        </p:txBody>
      </p:sp>
    </p:spTree>
    <p:extLst>
      <p:ext uri="{BB962C8B-B14F-4D97-AF65-F5344CB8AC3E}">
        <p14:creationId xmlns:p14="http://schemas.microsoft.com/office/powerpoint/2010/main" val="1410508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13A514-DCA7-1B4F-8302-5BCB85C06DCF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P10</a:t>
            </a:r>
            <a:r>
              <a:rPr kumimoji="1" lang="zh-CN" altLang="en-US" sz="6000" dirty="0"/>
              <a:t>配方页</a:t>
            </a:r>
          </a:p>
        </p:txBody>
      </p:sp>
    </p:spTree>
    <p:extLst>
      <p:ext uri="{BB962C8B-B14F-4D97-AF65-F5344CB8AC3E}">
        <p14:creationId xmlns:p14="http://schemas.microsoft.com/office/powerpoint/2010/main" val="2802454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A7489B-2D27-5349-82C9-B4A944ECDE67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/>
              <a:t>红色出品</a:t>
            </a:r>
          </a:p>
        </p:txBody>
      </p:sp>
    </p:spTree>
    <p:extLst>
      <p:ext uri="{BB962C8B-B14F-4D97-AF65-F5344CB8AC3E}">
        <p14:creationId xmlns:p14="http://schemas.microsoft.com/office/powerpoint/2010/main" val="1269102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78E6C5E-785B-FB4B-9F89-0CEE138C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822" y="1114780"/>
            <a:ext cx="2317428" cy="55146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C57765A-6016-114E-9D61-D1058A5A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661" y="1104900"/>
            <a:ext cx="2329585" cy="55435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14CD7F7-F378-9041-B2AA-6CE63CFDB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15" y="1104900"/>
            <a:ext cx="2417645" cy="57531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EC7D629-124A-9A44-83BC-CCB7B886C8A0}"/>
              </a:ext>
            </a:extLst>
          </p:cNvPr>
          <p:cNvSpPr/>
          <p:nvPr/>
        </p:nvSpPr>
        <p:spPr>
          <a:xfrm>
            <a:off x="1119139" y="4249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红心果果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E8C215-37C9-7449-874A-16130357CD90}"/>
              </a:ext>
            </a:extLst>
          </p:cNvPr>
          <p:cNvSpPr/>
          <p:nvPr/>
        </p:nvSpPr>
        <p:spPr>
          <a:xfrm>
            <a:off x="4284702" y="4249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完莓奶茶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D59B60-6936-7145-8B7F-8A66E9D50372}"/>
              </a:ext>
            </a:extLst>
          </p:cNvPr>
          <p:cNvSpPr/>
          <p:nvPr/>
        </p:nvSpPr>
        <p:spPr>
          <a:xfrm>
            <a:off x="6896267" y="4249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樱花朵朵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825356-F395-BF4A-8FEC-8CCA30AFA637}"/>
              </a:ext>
            </a:extLst>
          </p:cNvPr>
          <p:cNvSpPr/>
          <p:nvPr/>
        </p:nvSpPr>
        <p:spPr>
          <a:xfrm>
            <a:off x="10075902" y="4249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养生朋克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EEEC8A-69FB-354B-BF1B-6D31D9ED1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69" y="1104900"/>
            <a:ext cx="2313574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1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1DD6DE-5331-4149-946C-7F7F27D3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ACA01D-F558-D640-8422-B8902155BF48}"/>
              </a:ext>
            </a:extLst>
          </p:cNvPr>
          <p:cNvSpPr txBox="1"/>
          <p:nvPr/>
        </p:nvSpPr>
        <p:spPr>
          <a:xfrm>
            <a:off x="514350" y="990600"/>
            <a:ext cx="314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P2</a:t>
            </a:r>
            <a:r>
              <a:rPr kumimoji="1" lang="zh-CN" altLang="en-US" dirty="0"/>
              <a:t> 首页</a:t>
            </a:r>
            <a:endParaRPr kumimoji="1" lang="en-US" altLang="zh-CN" dirty="0"/>
          </a:p>
          <a:p>
            <a:r>
              <a:rPr kumimoji="1" lang="zh-CN" altLang="en-US" dirty="0"/>
              <a:t>页面效果：各种特效加载完后，出现小手提示用户进入</a:t>
            </a:r>
          </a:p>
        </p:txBody>
      </p:sp>
    </p:spTree>
    <p:extLst>
      <p:ext uri="{BB962C8B-B14F-4D97-AF65-F5344CB8AC3E}">
        <p14:creationId xmlns:p14="http://schemas.microsoft.com/office/powerpoint/2010/main" val="1883654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A7489B-2D27-5349-82C9-B4A944ECDE67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/>
              <a:t>黄色出品</a:t>
            </a:r>
          </a:p>
        </p:txBody>
      </p:sp>
    </p:spTree>
    <p:extLst>
      <p:ext uri="{BB962C8B-B14F-4D97-AF65-F5344CB8AC3E}">
        <p14:creationId xmlns:p14="http://schemas.microsoft.com/office/powerpoint/2010/main" val="584474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0DC256-F5FD-A943-A239-DA1028C5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838200"/>
            <a:ext cx="2496894" cy="59416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DA8B08-BF8D-F849-B00F-C7C4128CA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565" y="838200"/>
            <a:ext cx="2489694" cy="59245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D97EF13-8CCA-7B4E-87CA-FACB65D0CDF2}"/>
              </a:ext>
            </a:extLst>
          </p:cNvPr>
          <p:cNvSpPr/>
          <p:nvPr/>
        </p:nvSpPr>
        <p:spPr>
          <a:xfrm>
            <a:off x="1048430" y="3736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芒果脏脏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97E237-B765-1849-93A1-B1B6D69B66C3}"/>
              </a:ext>
            </a:extLst>
          </p:cNvPr>
          <p:cNvSpPr/>
          <p:nvPr/>
        </p:nvSpPr>
        <p:spPr>
          <a:xfrm>
            <a:off x="4553414" y="3736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桃气满满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349FBB-160F-D64B-8DFB-0A11842255F3}"/>
              </a:ext>
            </a:extLst>
          </p:cNvPr>
          <p:cNvSpPr/>
          <p:nvPr/>
        </p:nvSpPr>
        <p:spPr>
          <a:xfrm>
            <a:off x="6895409" y="3736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萝曼蒂克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3F5E93-1E58-5D43-A443-6B716886FF15}"/>
              </a:ext>
            </a:extLst>
          </p:cNvPr>
          <p:cNvSpPr/>
          <p:nvPr/>
        </p:nvSpPr>
        <p:spPr>
          <a:xfrm>
            <a:off x="9166395" y="3736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榴莲奶霸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A2E3E9-A824-304F-ADCF-723F8863C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395" y="838200"/>
            <a:ext cx="2569749" cy="61150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3932FD-3A5B-464A-B876-814B16849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466" y="760082"/>
            <a:ext cx="2529721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50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A7489B-2D27-5349-82C9-B4A944ECDE67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/>
              <a:t>绿色出品</a:t>
            </a:r>
          </a:p>
        </p:txBody>
      </p:sp>
    </p:spTree>
    <p:extLst>
      <p:ext uri="{BB962C8B-B14F-4D97-AF65-F5344CB8AC3E}">
        <p14:creationId xmlns:p14="http://schemas.microsoft.com/office/powerpoint/2010/main" val="2007884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0751D7-6BFA-D640-97B0-CABEAD2A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49" y="857071"/>
            <a:ext cx="2474079" cy="588739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EB52DDF-579E-DA4A-AC71-1E8038369235}"/>
              </a:ext>
            </a:extLst>
          </p:cNvPr>
          <p:cNvSpPr/>
          <p:nvPr/>
        </p:nvSpPr>
        <p:spPr>
          <a:xfrm>
            <a:off x="1065323" y="4439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迷彩森林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2A95AB-F0FF-A54D-A8BD-7AFB715ABFEE}"/>
              </a:ext>
            </a:extLst>
          </p:cNvPr>
          <p:cNvSpPr/>
          <p:nvPr/>
        </p:nvSpPr>
        <p:spPr>
          <a:xfrm>
            <a:off x="3810702" y="45659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绿宝石冰沙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016E36-72F9-D24C-9876-6B4C3D3BF49E}"/>
              </a:ext>
            </a:extLst>
          </p:cNvPr>
          <p:cNvSpPr/>
          <p:nvPr/>
        </p:nvSpPr>
        <p:spPr>
          <a:xfrm>
            <a:off x="7108674" y="50790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樽装乌龙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2B15E2-AB69-7746-9D01-2349776C763C}"/>
              </a:ext>
            </a:extLst>
          </p:cNvPr>
          <p:cNvSpPr/>
          <p:nvPr/>
        </p:nvSpPr>
        <p:spPr>
          <a:xfrm>
            <a:off x="9203193" y="4439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奇异云顶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9BC07A-C01C-B74D-ABBA-C664287B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3" y="952500"/>
            <a:ext cx="2481689" cy="5905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F0DB13-0173-9A46-9C77-E6E05FBC6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395" y="952500"/>
            <a:ext cx="2513315" cy="59807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EB1C43-6CD2-814F-9F64-408E2F87D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765" y="857071"/>
            <a:ext cx="2521791" cy="60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13A514-DCA7-1B4F-8302-5BCB85C06DCF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P11</a:t>
            </a:r>
            <a:r>
              <a:rPr kumimoji="1" lang="zh-CN" altLang="en-US" sz="6000" dirty="0"/>
              <a:t>抽奖页</a:t>
            </a:r>
          </a:p>
        </p:txBody>
      </p:sp>
    </p:spTree>
    <p:extLst>
      <p:ext uri="{BB962C8B-B14F-4D97-AF65-F5344CB8AC3E}">
        <p14:creationId xmlns:p14="http://schemas.microsoft.com/office/powerpoint/2010/main" val="3491806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182F8F1-A893-534D-B294-4A38689094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13793" y="1440229"/>
          <a:ext cx="7708900" cy="5043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950">
                  <a:extLst>
                    <a:ext uri="{9D8B030D-6E8A-4147-A177-3AD203B41FA5}">
                      <a16:colId xmlns:a16="http://schemas.microsoft.com/office/drawing/2014/main" val="220358560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46609390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1255933711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1778948983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1996072423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61339972"/>
                    </a:ext>
                  </a:extLst>
                </a:gridCol>
              </a:tblGrid>
              <a:tr h="5024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接近比例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日期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手机扣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帆布包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星座杯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10</a:t>
                      </a:r>
                      <a:r>
                        <a:rPr lang="zh-CN" altLang="en-US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元京东</a:t>
                      </a:r>
                      <a:r>
                        <a:rPr lang="en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E</a:t>
                      </a:r>
                      <a:r>
                        <a:rPr lang="zh-CN" altLang="en-US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卡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84563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105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210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196410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25%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527492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1.00%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10786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0.50%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04883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0.30%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521073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0.30%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578340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0.30%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428710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0.30%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983324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0.30%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019426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0.30%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112687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0.30%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41724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0.30%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061741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0.30%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07861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0.30%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930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0.30%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r>
                        <a:rPr lang="zh-CN" altLang="en-US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r>
                        <a:rPr lang="en-US" altLang="zh-CN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993"/>
                  </a:ext>
                </a:extLst>
              </a:tr>
              <a:tr h="27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100%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总数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450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150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300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81274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5E34888-FC17-224A-9E2C-6CFA23BBF940}"/>
              </a:ext>
            </a:extLst>
          </p:cNvPr>
          <p:cNvSpPr txBox="1"/>
          <p:nvPr/>
        </p:nvSpPr>
        <p:spPr>
          <a:xfrm>
            <a:off x="211015" y="21101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奖品比例设置：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每个用户天然拥有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次抽奖机会，转发后可多获得一次抽奖机会，但是每个用户实际设定上只能获得一次实际礼品；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礼品按每天规定的数量发布，从前面几期活动看看出，大部分的人流都来自于第一天与第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天。所以我们奖品大部分</a:t>
            </a:r>
            <a:endParaRPr kumimoji="1" lang="en-US" altLang="zh-CN" dirty="0"/>
          </a:p>
          <a:p>
            <a:r>
              <a:rPr kumimoji="1" lang="zh-CN" altLang="en-US" dirty="0"/>
              <a:t>在前</a:t>
            </a:r>
            <a:r>
              <a:rPr kumimoji="1" lang="en-US" altLang="zh-CN" dirty="0"/>
              <a:t>2</a:t>
            </a:r>
            <a:r>
              <a:rPr kumimoji="1" lang="zh-CN" altLang="en-US" dirty="0"/>
              <a:t>天进行投放，吸引用户中奖后转发给好友带来更多参与。</a:t>
            </a:r>
          </a:p>
        </p:txBody>
      </p:sp>
    </p:spTree>
    <p:extLst>
      <p:ext uri="{BB962C8B-B14F-4D97-AF65-F5344CB8AC3E}">
        <p14:creationId xmlns:p14="http://schemas.microsoft.com/office/powerpoint/2010/main" val="1125028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10C7BE-20AC-0541-A418-083FA944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40" y="0"/>
            <a:ext cx="3857625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3664EE-E2EA-3141-8F9C-D5FFECE47905}"/>
              </a:ext>
            </a:extLst>
          </p:cNvPr>
          <p:cNvSpPr txBox="1"/>
          <p:nvPr/>
        </p:nvSpPr>
        <p:spPr>
          <a:xfrm>
            <a:off x="1131376" y="1875295"/>
            <a:ext cx="345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如果用户第一次抽奖没有抽中，则出现提示再次抽奖</a:t>
            </a:r>
          </a:p>
        </p:txBody>
      </p:sp>
    </p:spTree>
    <p:extLst>
      <p:ext uri="{BB962C8B-B14F-4D97-AF65-F5344CB8AC3E}">
        <p14:creationId xmlns:p14="http://schemas.microsoft.com/office/powerpoint/2010/main" val="529743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8FCCB0-2787-A541-8104-96CDC0D5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85B068-DB36-AF4E-B1C7-4B25C66A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275" y="0"/>
            <a:ext cx="385762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75F3E3-1DFB-3643-8097-90AA358A33C5}"/>
              </a:ext>
            </a:extLst>
          </p:cNvPr>
          <p:cNvSpPr txBox="1"/>
          <p:nvPr/>
        </p:nvSpPr>
        <p:spPr>
          <a:xfrm>
            <a:off x="430416" y="1968285"/>
            <a:ext cx="3456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如果用户第一次抽奖抽中，则跳出相应的中奖表单，总共有</a:t>
            </a:r>
            <a:r>
              <a:rPr kumimoji="1" lang="en-US" altLang="zh-CN" dirty="0"/>
              <a:t>4</a:t>
            </a:r>
            <a:r>
              <a:rPr kumimoji="1" lang="zh-CN" altLang="en-US" dirty="0"/>
              <a:t>种不同的礼品，每个用户虽有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次中奖机会，但是只能获得一次奖品</a:t>
            </a:r>
          </a:p>
        </p:txBody>
      </p:sp>
    </p:spTree>
    <p:extLst>
      <p:ext uri="{BB962C8B-B14F-4D97-AF65-F5344CB8AC3E}">
        <p14:creationId xmlns:p14="http://schemas.microsoft.com/office/powerpoint/2010/main" val="3933810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115F58-E2C6-044E-AE43-0EA43A75D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B1AD12-3E6E-1241-91FB-4FB3B006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323" y="347472"/>
            <a:ext cx="3857625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F1B19C3-DA05-CC49-99A2-DAB6D635D900}"/>
              </a:ext>
            </a:extLst>
          </p:cNvPr>
          <p:cNvSpPr txBox="1"/>
          <p:nvPr/>
        </p:nvSpPr>
        <p:spPr>
          <a:xfrm>
            <a:off x="430416" y="1968285"/>
            <a:ext cx="3456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如果用户第一次抽奖抽中，则跳出相应的中奖表单，总共有</a:t>
            </a:r>
            <a:r>
              <a:rPr kumimoji="1" lang="en-US" altLang="zh-CN" dirty="0"/>
              <a:t>4</a:t>
            </a:r>
            <a:r>
              <a:rPr kumimoji="1" lang="zh-CN" altLang="en-US" dirty="0"/>
              <a:t>种不同的礼品，每个用户虽有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次中奖机会，但是只能获得一次奖品</a:t>
            </a:r>
          </a:p>
        </p:txBody>
      </p:sp>
    </p:spTree>
    <p:extLst>
      <p:ext uri="{BB962C8B-B14F-4D97-AF65-F5344CB8AC3E}">
        <p14:creationId xmlns:p14="http://schemas.microsoft.com/office/powerpoint/2010/main" val="1903030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13A514-DCA7-1B4F-8302-5BCB85C06DCF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P12</a:t>
            </a:r>
            <a:r>
              <a:rPr kumimoji="1" lang="zh-CN" altLang="en-US" sz="6000" dirty="0"/>
              <a:t>转发分享页面</a:t>
            </a:r>
          </a:p>
        </p:txBody>
      </p:sp>
    </p:spTree>
    <p:extLst>
      <p:ext uri="{BB962C8B-B14F-4D97-AF65-F5344CB8AC3E}">
        <p14:creationId xmlns:p14="http://schemas.microsoft.com/office/powerpoint/2010/main" val="291151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3E1E07-B8D6-8F41-A7D1-2EAEFA5E4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12" y="476250"/>
            <a:ext cx="3429000" cy="609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7107CC-8284-7E42-8FBE-393F9986BF95}"/>
              </a:ext>
            </a:extLst>
          </p:cNvPr>
          <p:cNvSpPr txBox="1"/>
          <p:nvPr/>
        </p:nvSpPr>
        <p:spPr>
          <a:xfrm>
            <a:off x="514350" y="990600"/>
            <a:ext cx="3143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P3</a:t>
            </a:r>
            <a:r>
              <a:rPr kumimoji="1" lang="zh-CN" altLang="en-US" dirty="0"/>
              <a:t>  我的奖品页面</a:t>
            </a:r>
            <a:endParaRPr kumimoji="1" lang="en-US" altLang="zh-CN" dirty="0"/>
          </a:p>
          <a:p>
            <a:r>
              <a:rPr kumimoji="1" lang="zh-CN" altLang="en-US" dirty="0"/>
              <a:t>页面说明：所有用户天然拥有一次抽奖机会，转发后可获得第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次机会，但是每人只可获得一次礼品</a:t>
            </a:r>
          </a:p>
        </p:txBody>
      </p:sp>
    </p:spTree>
    <p:extLst>
      <p:ext uri="{BB962C8B-B14F-4D97-AF65-F5344CB8AC3E}">
        <p14:creationId xmlns:p14="http://schemas.microsoft.com/office/powerpoint/2010/main" val="308333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702F8A5-A287-184B-8205-8362D782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990" y="0"/>
            <a:ext cx="3857625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6307EB-C41E-624C-A199-0C6977D92658}"/>
              </a:ext>
            </a:extLst>
          </p:cNvPr>
          <p:cNvSpPr txBox="1"/>
          <p:nvPr/>
        </p:nvSpPr>
        <p:spPr>
          <a:xfrm>
            <a:off x="213439" y="2209232"/>
            <a:ext cx="2498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用户第一次中奖后，填完表单则出现转发提示页面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8714A8-D85D-A649-B87B-EC1D6D1A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78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45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13A514-DCA7-1B4F-8302-5BCB85C06DCF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P13</a:t>
            </a:r>
            <a:r>
              <a:rPr kumimoji="1" lang="zh-CN" altLang="en-US" sz="6000" dirty="0"/>
              <a:t>二次抽奖页面</a:t>
            </a:r>
          </a:p>
        </p:txBody>
      </p:sp>
    </p:spTree>
    <p:extLst>
      <p:ext uri="{BB962C8B-B14F-4D97-AF65-F5344CB8AC3E}">
        <p14:creationId xmlns:p14="http://schemas.microsoft.com/office/powerpoint/2010/main" val="118902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6307EB-C41E-624C-A199-0C6977D92658}"/>
              </a:ext>
            </a:extLst>
          </p:cNvPr>
          <p:cNvSpPr txBox="1"/>
          <p:nvPr/>
        </p:nvSpPr>
        <p:spPr>
          <a:xfrm>
            <a:off x="1608287" y="2813666"/>
            <a:ext cx="2498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用户第二次抽奖，但是没有抽中，则出现此页面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0CC08D-FA6A-E846-970E-94F44D9E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90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04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13A514-DCA7-1B4F-8302-5BCB85C06DCF}"/>
              </a:ext>
            </a:extLst>
          </p:cNvPr>
          <p:cNvSpPr txBox="1"/>
          <p:nvPr/>
        </p:nvSpPr>
        <p:spPr>
          <a:xfrm>
            <a:off x="4572000" y="22677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P14</a:t>
            </a:r>
            <a:r>
              <a:rPr kumimoji="1" lang="zh-CN" altLang="en-US" sz="6000" dirty="0"/>
              <a:t>三次抽奖页面</a:t>
            </a:r>
          </a:p>
        </p:txBody>
      </p:sp>
    </p:spTree>
    <p:extLst>
      <p:ext uri="{BB962C8B-B14F-4D97-AF65-F5344CB8AC3E}">
        <p14:creationId xmlns:p14="http://schemas.microsoft.com/office/powerpoint/2010/main" val="3604637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6307EB-C41E-624C-A199-0C6977D92658}"/>
              </a:ext>
            </a:extLst>
          </p:cNvPr>
          <p:cNvSpPr txBox="1"/>
          <p:nvPr/>
        </p:nvSpPr>
        <p:spPr>
          <a:xfrm>
            <a:off x="1608287" y="2813666"/>
            <a:ext cx="2498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用户第三次进行抽奖，则提示抽奖次数已经用完，可以关注公众号。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B2A7D9-518A-F04B-8B4B-7FE968408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90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4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D3B75C-33D6-9D4D-B4EE-D6102053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21" y="543379"/>
            <a:ext cx="3407569" cy="6057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4C37DAF-5FF6-064B-A9D0-EB17EE7E3032}"/>
              </a:ext>
            </a:extLst>
          </p:cNvPr>
          <p:cNvSpPr txBox="1"/>
          <p:nvPr/>
        </p:nvSpPr>
        <p:spPr>
          <a:xfrm>
            <a:off x="1515835" y="1193800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P4</a:t>
            </a:r>
            <a:r>
              <a:rPr kumimoji="1" lang="zh-CN" altLang="en-US" dirty="0"/>
              <a:t>活动说明</a:t>
            </a:r>
          </a:p>
        </p:txBody>
      </p:sp>
    </p:spTree>
    <p:extLst>
      <p:ext uri="{BB962C8B-B14F-4D97-AF65-F5344CB8AC3E}">
        <p14:creationId xmlns:p14="http://schemas.microsoft.com/office/powerpoint/2010/main" val="200753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5D3CDE-4ADA-BA45-BDC6-D88CBB15E7AD}"/>
              </a:ext>
            </a:extLst>
          </p:cNvPr>
          <p:cNvSpPr txBox="1"/>
          <p:nvPr/>
        </p:nvSpPr>
        <p:spPr>
          <a:xfrm>
            <a:off x="4076700" y="1391412"/>
            <a:ext cx="6181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P5</a:t>
            </a:r>
            <a:r>
              <a:rPr kumimoji="1" lang="zh-CN" altLang="en-US" sz="6000" dirty="0"/>
              <a:t>选择题一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6F0149-CFFE-734A-A1FF-9A3E53FFEAF9}"/>
              </a:ext>
            </a:extLst>
          </p:cNvPr>
          <p:cNvSpPr txBox="1"/>
          <p:nvPr/>
        </p:nvSpPr>
        <p:spPr>
          <a:xfrm>
            <a:off x="4076700" y="3028950"/>
            <a:ext cx="3143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页面功能：点击星盘上的星座名称，则对应出现星座形象，然后用户点击选择你的星座形象进入相应的选择题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 的页面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页面联系：</a:t>
            </a:r>
            <a:r>
              <a:rPr kumimoji="1" lang="en-US" altLang="zh-CN" dirty="0"/>
              <a:t>p5</a:t>
            </a:r>
            <a:r>
              <a:rPr kumimoji="1" lang="zh-CN" altLang="en-US" dirty="0"/>
              <a:t>选择题一决定了</a:t>
            </a:r>
            <a:r>
              <a:rPr kumimoji="1" lang="en-US" altLang="zh-CN" dirty="0"/>
              <a:t>p9</a:t>
            </a:r>
            <a:r>
              <a:rPr kumimoji="1" lang="zh-CN" altLang="en-US" dirty="0"/>
              <a:t>结果页展示的星座形象</a:t>
            </a:r>
          </a:p>
        </p:txBody>
      </p:sp>
    </p:spTree>
    <p:extLst>
      <p:ext uri="{BB962C8B-B14F-4D97-AF65-F5344CB8AC3E}">
        <p14:creationId xmlns:p14="http://schemas.microsoft.com/office/powerpoint/2010/main" val="327402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83ED9B-1210-E946-9714-159B04A1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3" y="1219200"/>
            <a:ext cx="3171825" cy="5638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7B5DC6-9DFE-C641-9E72-58DC9BDFE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01" y="1292900"/>
            <a:ext cx="3088912" cy="54913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8D6AC8-E100-144A-8814-0FB808A61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559" y="1191360"/>
            <a:ext cx="3187485" cy="56666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2E4A1A4-2E73-3844-A788-CCB8CF4F626E}"/>
              </a:ext>
            </a:extLst>
          </p:cNvPr>
          <p:cNvSpPr/>
          <p:nvPr/>
        </p:nvSpPr>
        <p:spPr>
          <a:xfrm>
            <a:off x="1534869" y="594124"/>
            <a:ext cx="142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P1-1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水瓶座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52351A-0D91-0F43-93E4-4961364D1884}"/>
              </a:ext>
            </a:extLst>
          </p:cNvPr>
          <p:cNvSpPr/>
          <p:nvPr/>
        </p:nvSpPr>
        <p:spPr>
          <a:xfrm>
            <a:off x="4843465" y="594124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P1-2</a:t>
            </a:r>
            <a:r>
              <a:rPr lang="zh-CN" altLang="en-US" dirty="0"/>
              <a:t>双鱼座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78BFDC-10E9-6C4C-B42A-DC5B8CB2BE71}"/>
              </a:ext>
            </a:extLst>
          </p:cNvPr>
          <p:cNvSpPr/>
          <p:nvPr/>
        </p:nvSpPr>
        <p:spPr>
          <a:xfrm>
            <a:off x="9133913" y="594124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P1-3</a:t>
            </a:r>
            <a:r>
              <a:rPr lang="zh-CN" altLang="en-US" dirty="0"/>
              <a:t>白羊座</a:t>
            </a:r>
          </a:p>
        </p:txBody>
      </p:sp>
    </p:spTree>
    <p:extLst>
      <p:ext uri="{BB962C8B-B14F-4D97-AF65-F5344CB8AC3E}">
        <p14:creationId xmlns:p14="http://schemas.microsoft.com/office/powerpoint/2010/main" val="2632839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7DEBD-BAE3-2546-8355-205290E8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074548"/>
            <a:ext cx="3253191" cy="57834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ACC88E-DDBE-8B4D-8E5B-F82C0E86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88" y="1042582"/>
            <a:ext cx="3271172" cy="5815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E461D8-DD0C-1943-876C-0F137CD5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523" y="1042582"/>
            <a:ext cx="3271172" cy="58154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08191C-9B22-4248-B112-31CC748FF191}"/>
              </a:ext>
            </a:extLst>
          </p:cNvPr>
          <p:cNvSpPr/>
          <p:nvPr/>
        </p:nvSpPr>
        <p:spPr>
          <a:xfrm>
            <a:off x="1198780" y="470138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P1-4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金牛</a:t>
            </a:r>
            <a:r>
              <a:rPr lang="zh-CN" altLang="en-US" dirty="0"/>
              <a:t>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28E3EC-E67C-274A-95F7-7E5DA1D5D936}"/>
              </a:ext>
            </a:extLst>
          </p:cNvPr>
          <p:cNvSpPr/>
          <p:nvPr/>
        </p:nvSpPr>
        <p:spPr>
          <a:xfrm>
            <a:off x="5163763" y="470138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P1-5</a:t>
            </a:r>
            <a:r>
              <a:rPr lang="zh-CN" altLang="en-US" dirty="0"/>
              <a:t>双子座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860C33-AB28-F84B-8439-8295C12B97D3}"/>
              </a:ext>
            </a:extLst>
          </p:cNvPr>
          <p:cNvSpPr/>
          <p:nvPr/>
        </p:nvSpPr>
        <p:spPr>
          <a:xfrm>
            <a:off x="9128746" y="505010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P1-6</a:t>
            </a:r>
            <a:r>
              <a:rPr lang="zh-CN" altLang="en-US" dirty="0"/>
              <a:t>巨蟹座</a:t>
            </a:r>
          </a:p>
        </p:txBody>
      </p:sp>
    </p:spTree>
    <p:extLst>
      <p:ext uri="{BB962C8B-B14F-4D97-AF65-F5344CB8AC3E}">
        <p14:creationId xmlns:p14="http://schemas.microsoft.com/office/powerpoint/2010/main" val="152904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5FA4A1-06B0-0145-A69A-539CF1BD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95" y="1224980"/>
            <a:ext cx="3168573" cy="5633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484771-8DB7-7B4A-934B-87235362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454" y="1188250"/>
            <a:ext cx="3189234" cy="5669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97CC17-8177-2F40-AFA1-AE3D4308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69" y="1224980"/>
            <a:ext cx="3280475" cy="58319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1241A47-F379-1049-8BAD-B107E78E753D}"/>
              </a:ext>
            </a:extLst>
          </p:cNvPr>
          <p:cNvSpPr/>
          <p:nvPr/>
        </p:nvSpPr>
        <p:spPr>
          <a:xfrm>
            <a:off x="1198780" y="470138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P1-7</a:t>
            </a:r>
            <a:r>
              <a:rPr lang="zh-CN" altLang="en-US" dirty="0"/>
              <a:t>狮子座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5813C3-86C3-5144-B996-DB180DC1A3D1}"/>
              </a:ext>
            </a:extLst>
          </p:cNvPr>
          <p:cNvSpPr/>
          <p:nvPr/>
        </p:nvSpPr>
        <p:spPr>
          <a:xfrm>
            <a:off x="5178098" y="470138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P1-8</a:t>
            </a:r>
            <a:r>
              <a:rPr lang="zh-CN" altLang="en-US" dirty="0"/>
              <a:t>处女座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88EE71-191A-3C4D-8DB0-537B8849F764}"/>
              </a:ext>
            </a:extLst>
          </p:cNvPr>
          <p:cNvSpPr/>
          <p:nvPr/>
        </p:nvSpPr>
        <p:spPr>
          <a:xfrm>
            <a:off x="9451339" y="534693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P1-9</a:t>
            </a:r>
            <a:r>
              <a:rPr lang="zh-CN" altLang="en-US" dirty="0"/>
              <a:t>天秤座</a:t>
            </a:r>
          </a:p>
        </p:txBody>
      </p:sp>
    </p:spTree>
    <p:extLst>
      <p:ext uri="{BB962C8B-B14F-4D97-AF65-F5344CB8AC3E}">
        <p14:creationId xmlns:p14="http://schemas.microsoft.com/office/powerpoint/2010/main" val="299499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3615</TotalTime>
  <Words>1299</Words>
  <Application>Microsoft Macintosh PowerPoint</Application>
  <PresentationFormat>宽屏</PresentationFormat>
  <Paragraphs>316</Paragraphs>
  <Slides>44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等线</vt:lpstr>
      <vt:lpstr>等线 Light</vt:lpstr>
      <vt:lpstr>SimHei</vt:lpstr>
      <vt:lpstr>造字工房尚黑（非商用）常规体</vt:lpstr>
      <vt:lpstr>PingFang SC</vt:lpstr>
      <vt:lpstr>Arial</vt:lpstr>
      <vt:lpstr>Helvetica Neue</vt:lpstr>
      <vt:lpstr>Helvetica Neue Medium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20</cp:revision>
  <dcterms:created xsi:type="dcterms:W3CDTF">2018-12-04T10:44:39Z</dcterms:created>
  <dcterms:modified xsi:type="dcterms:W3CDTF">2018-12-10T07:30:09Z</dcterms:modified>
</cp:coreProperties>
</file>